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48" r:id="rId5"/>
    <p:sldMasterId id="2147483679" r:id="rId6"/>
    <p:sldMasterId id="2147483661" r:id="rId7"/>
  </p:sldMasterIdLst>
  <p:notesMasterIdLst>
    <p:notesMasterId r:id="rId18"/>
  </p:notesMasterIdLst>
  <p:handoutMasterIdLst>
    <p:handoutMasterId r:id="rId19"/>
  </p:handoutMasterIdLst>
  <p:sldIdLst>
    <p:sldId id="282" r:id="rId8"/>
    <p:sldId id="277" r:id="rId9"/>
    <p:sldId id="283" r:id="rId10"/>
    <p:sldId id="281" r:id="rId11"/>
    <p:sldId id="259" r:id="rId12"/>
    <p:sldId id="260" r:id="rId13"/>
    <p:sldId id="275" r:id="rId14"/>
    <p:sldId id="276" r:id="rId15"/>
    <p:sldId id="26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Qian" initials="JQ" lastIdx="0" clrIdx="0">
    <p:extLst>
      <p:ext uri="{19B8F6BF-5375-455C-9EA6-DF929625EA0E}">
        <p15:presenceInfo xmlns:p15="http://schemas.microsoft.com/office/powerpoint/2012/main" userId="S-1-5-21-2432318650-2594138793-421060013-367246" providerId="AD"/>
      </p:ext>
    </p:extLst>
  </p:cmAuthor>
  <p:cmAuthor id="2" name="Waldron, Lisa" initials="WL" lastIdx="2" clrIdx="1">
    <p:extLst>
      <p:ext uri="{19B8F6BF-5375-455C-9EA6-DF929625EA0E}">
        <p15:presenceInfo xmlns:p15="http://schemas.microsoft.com/office/powerpoint/2012/main" userId="S::F025525@westpacgroup.com::72a93949-9a62-42de-875f-25dc3f880e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3" autoAdjust="0"/>
  </p:normalViewPr>
  <p:slideViewPr>
    <p:cSldViewPr snapToGrid="0">
      <p:cViewPr varScale="1">
        <p:scale>
          <a:sx n="117" d="100"/>
          <a:sy n="117" d="100"/>
        </p:scale>
        <p:origin x="4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4" d="100"/>
          <a:sy n="134" d="100"/>
        </p:scale>
        <p:origin x="922" y="-397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4A7D0-417F-482A-B683-CE3C787C71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00036082-1C15-475A-80C3-995D715F4236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Economic regeneration</a:t>
          </a:r>
        </a:p>
      </dgm:t>
    </dgm:pt>
    <dgm:pt modelId="{3CD39144-6512-4632-A224-8119B2523709}" type="parTrans" cxnId="{FD7E24B7-7ACA-4E8B-B027-6480F59DA93C}">
      <dgm:prSet/>
      <dgm:spPr/>
      <dgm:t>
        <a:bodyPr/>
        <a:lstStyle/>
        <a:p>
          <a:endParaRPr lang="en-US" sz="900"/>
        </a:p>
      </dgm:t>
    </dgm:pt>
    <dgm:pt modelId="{FA178A2D-4EF7-43A6-8BCE-962E14FA1923}" type="sibTrans" cxnId="{FD7E24B7-7ACA-4E8B-B027-6480F59DA93C}">
      <dgm:prSet/>
      <dgm:spPr/>
      <dgm:t>
        <a:bodyPr/>
        <a:lstStyle/>
        <a:p>
          <a:endParaRPr lang="en-US" sz="900"/>
        </a:p>
      </dgm:t>
    </dgm:pt>
    <dgm:pt modelId="{1979B8A8-1A94-4317-BAB5-0F863CDBBD50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Community hubs</a:t>
          </a:r>
        </a:p>
      </dgm:t>
    </dgm:pt>
    <dgm:pt modelId="{3BF37486-0B40-460D-AA35-EA19146862AD}" type="parTrans" cxnId="{B28C4E56-4683-4BC0-87FC-B8DBF3C517ED}">
      <dgm:prSet/>
      <dgm:spPr/>
      <dgm:t>
        <a:bodyPr/>
        <a:lstStyle/>
        <a:p>
          <a:endParaRPr lang="en-US" sz="900"/>
        </a:p>
      </dgm:t>
    </dgm:pt>
    <dgm:pt modelId="{98D60956-B8D4-40EA-A394-C12B92364A0D}" type="sibTrans" cxnId="{B28C4E56-4683-4BC0-87FC-B8DBF3C517ED}">
      <dgm:prSet/>
      <dgm:spPr/>
      <dgm:t>
        <a:bodyPr/>
        <a:lstStyle/>
        <a:p>
          <a:endParaRPr lang="en-US" sz="900"/>
        </a:p>
      </dgm:t>
    </dgm:pt>
    <dgm:pt modelId="{680EF320-98E8-4EBA-86D7-BB23341A2FF0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Increased community equity and cohesion</a:t>
          </a:r>
        </a:p>
      </dgm:t>
    </dgm:pt>
    <dgm:pt modelId="{6D1513F4-64BA-43E8-B6FA-2AECE93497F4}" type="parTrans" cxnId="{2AE9FE7B-7053-45B2-BCB8-639F2B829D5B}">
      <dgm:prSet/>
      <dgm:spPr/>
      <dgm:t>
        <a:bodyPr/>
        <a:lstStyle/>
        <a:p>
          <a:endParaRPr lang="en-US" sz="900"/>
        </a:p>
      </dgm:t>
    </dgm:pt>
    <dgm:pt modelId="{509CA4D6-40FD-4840-BF81-2CA107BA60C7}" type="sibTrans" cxnId="{2AE9FE7B-7053-45B2-BCB8-639F2B829D5B}">
      <dgm:prSet/>
      <dgm:spPr/>
      <dgm:t>
        <a:bodyPr/>
        <a:lstStyle/>
        <a:p>
          <a:endParaRPr lang="en-US" sz="900"/>
        </a:p>
      </dgm:t>
    </dgm:pt>
    <dgm:pt modelId="{586B8975-8883-4535-B6D9-EA4B92CD3F6F}" type="pres">
      <dgm:prSet presAssocID="{98A4A7D0-417F-482A-B683-CE3C787C7175}" presName="Name0" presStyleCnt="0">
        <dgm:presLayoutVars>
          <dgm:chMax val="7"/>
          <dgm:chPref val="7"/>
          <dgm:dir/>
        </dgm:presLayoutVars>
      </dgm:prSet>
      <dgm:spPr/>
    </dgm:pt>
    <dgm:pt modelId="{A853FD4C-3F75-461A-8BF2-FD4450A64BF2}" type="pres">
      <dgm:prSet presAssocID="{98A4A7D0-417F-482A-B683-CE3C787C7175}" presName="Name1" presStyleCnt="0"/>
      <dgm:spPr/>
    </dgm:pt>
    <dgm:pt modelId="{BD097086-5521-423E-B41A-53D184830B01}" type="pres">
      <dgm:prSet presAssocID="{98A4A7D0-417F-482A-B683-CE3C787C7175}" presName="cycle" presStyleCnt="0"/>
      <dgm:spPr/>
    </dgm:pt>
    <dgm:pt modelId="{BD0BD3F1-8048-4CD4-AE05-781C6A2DE14A}" type="pres">
      <dgm:prSet presAssocID="{98A4A7D0-417F-482A-B683-CE3C787C7175}" presName="srcNode" presStyleLbl="node1" presStyleIdx="0" presStyleCnt="3"/>
      <dgm:spPr/>
    </dgm:pt>
    <dgm:pt modelId="{DACD12CA-A960-4763-AED0-FBB17EDD3521}" type="pres">
      <dgm:prSet presAssocID="{98A4A7D0-417F-482A-B683-CE3C787C7175}" presName="conn" presStyleLbl="parChTrans1D2" presStyleIdx="0" presStyleCnt="1"/>
      <dgm:spPr/>
    </dgm:pt>
    <dgm:pt modelId="{DD772078-852F-48DB-96F6-136F7CA438B0}" type="pres">
      <dgm:prSet presAssocID="{98A4A7D0-417F-482A-B683-CE3C787C7175}" presName="extraNode" presStyleLbl="node1" presStyleIdx="0" presStyleCnt="3"/>
      <dgm:spPr/>
    </dgm:pt>
    <dgm:pt modelId="{9FB40DB1-BD9A-4395-BD22-18D119D52957}" type="pres">
      <dgm:prSet presAssocID="{98A4A7D0-417F-482A-B683-CE3C787C7175}" presName="dstNode" presStyleLbl="node1" presStyleIdx="0" presStyleCnt="3"/>
      <dgm:spPr/>
    </dgm:pt>
    <dgm:pt modelId="{4A0DD4AB-7408-4456-BD41-AE72E11ECD40}" type="pres">
      <dgm:prSet presAssocID="{00036082-1C15-475A-80C3-995D715F4236}" presName="text_1" presStyleLbl="node1" presStyleIdx="0" presStyleCnt="3">
        <dgm:presLayoutVars>
          <dgm:bulletEnabled val="1"/>
        </dgm:presLayoutVars>
      </dgm:prSet>
      <dgm:spPr/>
    </dgm:pt>
    <dgm:pt modelId="{B66ADF07-0689-4CEB-B89F-BB4D4051B6A2}" type="pres">
      <dgm:prSet presAssocID="{00036082-1C15-475A-80C3-995D715F4236}" presName="accent_1" presStyleCnt="0"/>
      <dgm:spPr/>
    </dgm:pt>
    <dgm:pt modelId="{A281BA9F-577C-49DF-91D5-C86780B5D425}" type="pres">
      <dgm:prSet presAssocID="{00036082-1C15-475A-80C3-995D715F4236}" presName="accentRepeatNode" presStyleLbl="solidFgAcc1" presStyleIdx="0" presStyleCnt="3"/>
      <dgm:spPr/>
    </dgm:pt>
    <dgm:pt modelId="{8870E59C-E5FB-4BFB-8EF1-05545053AAE6}" type="pres">
      <dgm:prSet presAssocID="{1979B8A8-1A94-4317-BAB5-0F863CDBBD50}" presName="text_2" presStyleLbl="node1" presStyleIdx="1" presStyleCnt="3">
        <dgm:presLayoutVars>
          <dgm:bulletEnabled val="1"/>
        </dgm:presLayoutVars>
      </dgm:prSet>
      <dgm:spPr/>
    </dgm:pt>
    <dgm:pt modelId="{AEC89A58-96EB-46AD-95E5-5640F4F352BF}" type="pres">
      <dgm:prSet presAssocID="{1979B8A8-1A94-4317-BAB5-0F863CDBBD50}" presName="accent_2" presStyleCnt="0"/>
      <dgm:spPr/>
    </dgm:pt>
    <dgm:pt modelId="{E681B98D-08B5-4F07-B401-C3B8F69511D7}" type="pres">
      <dgm:prSet presAssocID="{1979B8A8-1A94-4317-BAB5-0F863CDBBD50}" presName="accentRepeatNode" presStyleLbl="solidFgAcc1" presStyleIdx="1" presStyleCnt="3"/>
      <dgm:spPr/>
    </dgm:pt>
    <dgm:pt modelId="{8A955F59-C1B0-44E7-8E64-2E48377AB96C}" type="pres">
      <dgm:prSet presAssocID="{680EF320-98E8-4EBA-86D7-BB23341A2FF0}" presName="text_3" presStyleLbl="node1" presStyleIdx="2" presStyleCnt="3" custScaleX="101777" custScaleY="110275">
        <dgm:presLayoutVars>
          <dgm:bulletEnabled val="1"/>
        </dgm:presLayoutVars>
      </dgm:prSet>
      <dgm:spPr/>
    </dgm:pt>
    <dgm:pt modelId="{7B7153F9-B7EF-4F34-918C-B00CD39F5D7E}" type="pres">
      <dgm:prSet presAssocID="{680EF320-98E8-4EBA-86D7-BB23341A2FF0}" presName="accent_3" presStyleCnt="0"/>
      <dgm:spPr/>
    </dgm:pt>
    <dgm:pt modelId="{6161D9B7-25DF-4B92-922D-6F6D3EBD73BF}" type="pres">
      <dgm:prSet presAssocID="{680EF320-98E8-4EBA-86D7-BB23341A2FF0}" presName="accentRepeatNode" presStyleLbl="solidFgAcc1" presStyleIdx="2" presStyleCnt="3"/>
      <dgm:spPr/>
    </dgm:pt>
  </dgm:ptLst>
  <dgm:cxnLst>
    <dgm:cxn modelId="{ECA50741-CBFE-4356-B8F3-6E4FBDB8815C}" type="presOf" srcId="{00036082-1C15-475A-80C3-995D715F4236}" destId="{4A0DD4AB-7408-4456-BD41-AE72E11ECD40}" srcOrd="0" destOrd="0" presId="urn:microsoft.com/office/officeart/2008/layout/VerticalCurvedList"/>
    <dgm:cxn modelId="{592CDC4B-6F5B-4B10-8351-346D2B317394}" type="presOf" srcId="{680EF320-98E8-4EBA-86D7-BB23341A2FF0}" destId="{8A955F59-C1B0-44E7-8E64-2E48377AB96C}" srcOrd="0" destOrd="0" presId="urn:microsoft.com/office/officeart/2008/layout/VerticalCurvedList"/>
    <dgm:cxn modelId="{B28C4E56-4683-4BC0-87FC-B8DBF3C517ED}" srcId="{98A4A7D0-417F-482A-B683-CE3C787C7175}" destId="{1979B8A8-1A94-4317-BAB5-0F863CDBBD50}" srcOrd="1" destOrd="0" parTransId="{3BF37486-0B40-460D-AA35-EA19146862AD}" sibTransId="{98D60956-B8D4-40EA-A394-C12B92364A0D}"/>
    <dgm:cxn modelId="{2AE9FE7B-7053-45B2-BCB8-639F2B829D5B}" srcId="{98A4A7D0-417F-482A-B683-CE3C787C7175}" destId="{680EF320-98E8-4EBA-86D7-BB23341A2FF0}" srcOrd="2" destOrd="0" parTransId="{6D1513F4-64BA-43E8-B6FA-2AECE93497F4}" sibTransId="{509CA4D6-40FD-4840-BF81-2CA107BA60C7}"/>
    <dgm:cxn modelId="{2E4A9C9A-CB72-4BC6-A7CB-903F3247282D}" type="presOf" srcId="{FA178A2D-4EF7-43A6-8BCE-962E14FA1923}" destId="{DACD12CA-A960-4763-AED0-FBB17EDD3521}" srcOrd="0" destOrd="0" presId="urn:microsoft.com/office/officeart/2008/layout/VerticalCurvedList"/>
    <dgm:cxn modelId="{46C265A9-B8AC-4531-A109-E43DA44C2BAE}" type="presOf" srcId="{1979B8A8-1A94-4317-BAB5-0F863CDBBD50}" destId="{8870E59C-E5FB-4BFB-8EF1-05545053AAE6}" srcOrd="0" destOrd="0" presId="urn:microsoft.com/office/officeart/2008/layout/VerticalCurvedList"/>
    <dgm:cxn modelId="{FD7E24B7-7ACA-4E8B-B027-6480F59DA93C}" srcId="{98A4A7D0-417F-482A-B683-CE3C787C7175}" destId="{00036082-1C15-475A-80C3-995D715F4236}" srcOrd="0" destOrd="0" parTransId="{3CD39144-6512-4632-A224-8119B2523709}" sibTransId="{FA178A2D-4EF7-43A6-8BCE-962E14FA1923}"/>
    <dgm:cxn modelId="{B1D357C9-A55E-4283-902F-9E3BF7175C48}" type="presOf" srcId="{98A4A7D0-417F-482A-B683-CE3C787C7175}" destId="{586B8975-8883-4535-B6D9-EA4B92CD3F6F}" srcOrd="0" destOrd="0" presId="urn:microsoft.com/office/officeart/2008/layout/VerticalCurvedList"/>
    <dgm:cxn modelId="{42F3E317-7B37-473C-84EF-FF1BA5600292}" type="presParOf" srcId="{586B8975-8883-4535-B6D9-EA4B92CD3F6F}" destId="{A853FD4C-3F75-461A-8BF2-FD4450A64BF2}" srcOrd="0" destOrd="0" presId="urn:microsoft.com/office/officeart/2008/layout/VerticalCurvedList"/>
    <dgm:cxn modelId="{CC023B29-83B8-4BC9-88C7-44132D236255}" type="presParOf" srcId="{A853FD4C-3F75-461A-8BF2-FD4450A64BF2}" destId="{BD097086-5521-423E-B41A-53D184830B01}" srcOrd="0" destOrd="0" presId="urn:microsoft.com/office/officeart/2008/layout/VerticalCurvedList"/>
    <dgm:cxn modelId="{9BB26DC2-F9C3-44D6-B379-FC777A452D9E}" type="presParOf" srcId="{BD097086-5521-423E-B41A-53D184830B01}" destId="{BD0BD3F1-8048-4CD4-AE05-781C6A2DE14A}" srcOrd="0" destOrd="0" presId="urn:microsoft.com/office/officeart/2008/layout/VerticalCurvedList"/>
    <dgm:cxn modelId="{72A46672-4606-4942-8489-AFBB13A299F3}" type="presParOf" srcId="{BD097086-5521-423E-B41A-53D184830B01}" destId="{DACD12CA-A960-4763-AED0-FBB17EDD3521}" srcOrd="1" destOrd="0" presId="urn:microsoft.com/office/officeart/2008/layout/VerticalCurvedList"/>
    <dgm:cxn modelId="{8AE8663D-2B54-4B91-B6FE-66E50F5E1883}" type="presParOf" srcId="{BD097086-5521-423E-B41A-53D184830B01}" destId="{DD772078-852F-48DB-96F6-136F7CA438B0}" srcOrd="2" destOrd="0" presId="urn:microsoft.com/office/officeart/2008/layout/VerticalCurvedList"/>
    <dgm:cxn modelId="{C520F03A-6F37-4B2E-ADEA-42249EF4D658}" type="presParOf" srcId="{BD097086-5521-423E-B41A-53D184830B01}" destId="{9FB40DB1-BD9A-4395-BD22-18D119D52957}" srcOrd="3" destOrd="0" presId="urn:microsoft.com/office/officeart/2008/layout/VerticalCurvedList"/>
    <dgm:cxn modelId="{35D544CE-3DD8-46EC-859C-364AEEDCEDE6}" type="presParOf" srcId="{A853FD4C-3F75-461A-8BF2-FD4450A64BF2}" destId="{4A0DD4AB-7408-4456-BD41-AE72E11ECD40}" srcOrd="1" destOrd="0" presId="urn:microsoft.com/office/officeart/2008/layout/VerticalCurvedList"/>
    <dgm:cxn modelId="{514F8AC0-FA4F-400C-997C-028B8B502C70}" type="presParOf" srcId="{A853FD4C-3F75-461A-8BF2-FD4450A64BF2}" destId="{B66ADF07-0689-4CEB-B89F-BB4D4051B6A2}" srcOrd="2" destOrd="0" presId="urn:microsoft.com/office/officeart/2008/layout/VerticalCurvedList"/>
    <dgm:cxn modelId="{1DA280F1-0F63-47D4-8ECD-B351D70855DB}" type="presParOf" srcId="{B66ADF07-0689-4CEB-B89F-BB4D4051B6A2}" destId="{A281BA9F-577C-49DF-91D5-C86780B5D425}" srcOrd="0" destOrd="0" presId="urn:microsoft.com/office/officeart/2008/layout/VerticalCurvedList"/>
    <dgm:cxn modelId="{C3FC0448-0D59-49E9-BF9C-A7A2B3C47022}" type="presParOf" srcId="{A853FD4C-3F75-461A-8BF2-FD4450A64BF2}" destId="{8870E59C-E5FB-4BFB-8EF1-05545053AAE6}" srcOrd="3" destOrd="0" presId="urn:microsoft.com/office/officeart/2008/layout/VerticalCurvedList"/>
    <dgm:cxn modelId="{7D29D2DD-2074-4CFC-895F-E486B91405E9}" type="presParOf" srcId="{A853FD4C-3F75-461A-8BF2-FD4450A64BF2}" destId="{AEC89A58-96EB-46AD-95E5-5640F4F352BF}" srcOrd="4" destOrd="0" presId="urn:microsoft.com/office/officeart/2008/layout/VerticalCurvedList"/>
    <dgm:cxn modelId="{CC252E7B-B956-4467-9FE0-5E799014FF94}" type="presParOf" srcId="{AEC89A58-96EB-46AD-95E5-5640F4F352BF}" destId="{E681B98D-08B5-4F07-B401-C3B8F69511D7}" srcOrd="0" destOrd="0" presId="urn:microsoft.com/office/officeart/2008/layout/VerticalCurvedList"/>
    <dgm:cxn modelId="{0743B288-1305-4FFA-8FD5-56F128720FF8}" type="presParOf" srcId="{A853FD4C-3F75-461A-8BF2-FD4450A64BF2}" destId="{8A955F59-C1B0-44E7-8E64-2E48377AB96C}" srcOrd="5" destOrd="0" presId="urn:microsoft.com/office/officeart/2008/layout/VerticalCurvedList"/>
    <dgm:cxn modelId="{A588FA8C-8A24-40C1-9AA8-EC92A006D290}" type="presParOf" srcId="{A853FD4C-3F75-461A-8BF2-FD4450A64BF2}" destId="{7B7153F9-B7EF-4F34-918C-B00CD39F5D7E}" srcOrd="6" destOrd="0" presId="urn:microsoft.com/office/officeart/2008/layout/VerticalCurvedList"/>
    <dgm:cxn modelId="{39AE2A90-CED6-4EBF-BBC2-A629A3FC353F}" type="presParOf" srcId="{7B7153F9-B7EF-4F34-918C-B00CD39F5D7E}" destId="{6161D9B7-25DF-4B92-922D-6F6D3EBD73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ED1B6-1BFF-4F2C-B95A-C0A38DA81F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B128746-ED81-4680-98B4-8AED197B97FC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Increased work experience</a:t>
          </a:r>
        </a:p>
      </dgm:t>
    </dgm:pt>
    <dgm:pt modelId="{4DD72648-BE43-4E6E-B62E-55D5B136CC86}" type="parTrans" cxnId="{22254668-5678-4258-806A-51DFD6DDFDA0}">
      <dgm:prSet/>
      <dgm:spPr/>
      <dgm:t>
        <a:bodyPr/>
        <a:lstStyle/>
        <a:p>
          <a:endParaRPr lang="en-US" sz="1000"/>
        </a:p>
      </dgm:t>
    </dgm:pt>
    <dgm:pt modelId="{4DD316A1-A5DE-4B10-A742-DA5022B22B1A}" type="sibTrans" cxnId="{22254668-5678-4258-806A-51DFD6DDFDA0}">
      <dgm:prSet/>
      <dgm:spPr/>
      <dgm:t>
        <a:bodyPr/>
        <a:lstStyle/>
        <a:p>
          <a:endParaRPr lang="en-US" sz="1000"/>
        </a:p>
      </dgm:t>
    </dgm:pt>
    <dgm:pt modelId="{EB73EFFF-8415-4784-BBED-13985A376E4D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Increased skills</a:t>
          </a:r>
        </a:p>
      </dgm:t>
    </dgm:pt>
    <dgm:pt modelId="{FCE736F3-0D8D-48C4-9726-6DB7378EC65C}" type="parTrans" cxnId="{9FBFB372-A959-41EC-ADE7-A55C5FB24598}">
      <dgm:prSet/>
      <dgm:spPr/>
      <dgm:t>
        <a:bodyPr/>
        <a:lstStyle/>
        <a:p>
          <a:endParaRPr lang="en-US" sz="1000"/>
        </a:p>
      </dgm:t>
    </dgm:pt>
    <dgm:pt modelId="{F2CDF568-625D-434B-BD3F-C83934DC5ECB}" type="sibTrans" cxnId="{9FBFB372-A959-41EC-ADE7-A55C5FB24598}">
      <dgm:prSet/>
      <dgm:spPr/>
      <dgm:t>
        <a:bodyPr/>
        <a:lstStyle/>
        <a:p>
          <a:endParaRPr lang="en-US" sz="1000"/>
        </a:p>
      </dgm:t>
    </dgm:pt>
    <dgm:pt modelId="{0D4777EF-F0A4-4265-8AEB-829B1FFB7B3B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Enhanced self-esteem and self-efficacy</a:t>
          </a:r>
        </a:p>
      </dgm:t>
    </dgm:pt>
    <dgm:pt modelId="{E1FC3F58-7CB9-4C7A-A721-DA825E153D53}" type="parTrans" cxnId="{2D2192D6-45A0-4703-AD87-7F03E9D47A47}">
      <dgm:prSet/>
      <dgm:spPr/>
      <dgm:t>
        <a:bodyPr/>
        <a:lstStyle/>
        <a:p>
          <a:endParaRPr lang="en-US" sz="1000"/>
        </a:p>
      </dgm:t>
    </dgm:pt>
    <dgm:pt modelId="{2EF55484-156A-469B-824D-BB4DB6D8228B}" type="sibTrans" cxnId="{2D2192D6-45A0-4703-AD87-7F03E9D47A47}">
      <dgm:prSet/>
      <dgm:spPr/>
      <dgm:t>
        <a:bodyPr/>
        <a:lstStyle/>
        <a:p>
          <a:endParaRPr lang="en-US" sz="1000"/>
        </a:p>
      </dgm:t>
    </dgm:pt>
    <dgm:pt modelId="{256EEE44-281E-49B0-B5E5-7106FB023FCE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Changes to identity</a:t>
          </a:r>
        </a:p>
      </dgm:t>
    </dgm:pt>
    <dgm:pt modelId="{07CAEB3E-8634-4035-9A71-C100903B562E}" type="parTrans" cxnId="{73C00B84-5F60-49D1-8844-B79C0240B88C}">
      <dgm:prSet/>
      <dgm:spPr/>
      <dgm:t>
        <a:bodyPr/>
        <a:lstStyle/>
        <a:p>
          <a:endParaRPr lang="en-US" sz="1000"/>
        </a:p>
      </dgm:t>
    </dgm:pt>
    <dgm:pt modelId="{BEC117DF-AC7A-4EC6-B952-D2AB5C9DB8AE}" type="sibTrans" cxnId="{73C00B84-5F60-49D1-8844-B79C0240B88C}">
      <dgm:prSet/>
      <dgm:spPr/>
      <dgm:t>
        <a:bodyPr/>
        <a:lstStyle/>
        <a:p>
          <a:endParaRPr lang="en-US" sz="1000"/>
        </a:p>
      </dgm:t>
    </dgm:pt>
    <dgm:pt modelId="{4D1A8822-552D-49CF-BF30-E8316727EA3E}">
      <dgm:prSet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Increased sense of belonging</a:t>
          </a:r>
        </a:p>
      </dgm:t>
    </dgm:pt>
    <dgm:pt modelId="{D76ACCBC-BF13-448A-BC6A-8506E852A924}" type="parTrans" cxnId="{0C1B6DEA-FC55-4729-A24C-91F4BF069D55}">
      <dgm:prSet/>
      <dgm:spPr/>
      <dgm:t>
        <a:bodyPr/>
        <a:lstStyle/>
        <a:p>
          <a:endParaRPr lang="en-US" sz="1000"/>
        </a:p>
      </dgm:t>
    </dgm:pt>
    <dgm:pt modelId="{283F5D7B-9344-4408-B409-30E2C85687AC}" type="sibTrans" cxnId="{0C1B6DEA-FC55-4729-A24C-91F4BF069D55}">
      <dgm:prSet/>
      <dgm:spPr/>
      <dgm:t>
        <a:bodyPr/>
        <a:lstStyle/>
        <a:p>
          <a:endParaRPr lang="en-US" sz="1000"/>
        </a:p>
      </dgm:t>
    </dgm:pt>
    <dgm:pt modelId="{4F425AA1-64E7-7D48-93B2-51AFFB66AB05}">
      <dgm:prSet phldrT="[Text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Increased income</a:t>
          </a:r>
        </a:p>
      </dgm:t>
    </dgm:pt>
    <dgm:pt modelId="{CDB1370E-5E73-F145-B333-E58C7ECD4497}" type="parTrans" cxnId="{9A88EE5A-5FAD-A848-B385-BB7606A7F4F4}">
      <dgm:prSet/>
      <dgm:spPr/>
      <dgm:t>
        <a:bodyPr/>
        <a:lstStyle/>
        <a:p>
          <a:endParaRPr lang="en-US"/>
        </a:p>
      </dgm:t>
    </dgm:pt>
    <dgm:pt modelId="{73DD5542-9312-554A-8471-128FFBD996F7}" type="sibTrans" cxnId="{9A88EE5A-5FAD-A848-B385-BB7606A7F4F4}">
      <dgm:prSet/>
      <dgm:spPr/>
      <dgm:t>
        <a:bodyPr/>
        <a:lstStyle/>
        <a:p>
          <a:endParaRPr lang="en-US"/>
        </a:p>
      </dgm:t>
    </dgm:pt>
    <dgm:pt modelId="{8D0C065A-407A-42B9-827B-2950A19FD131}" type="pres">
      <dgm:prSet presAssocID="{8B1ED1B6-1BFF-4F2C-B95A-C0A38DA81F4F}" presName="Name0" presStyleCnt="0">
        <dgm:presLayoutVars>
          <dgm:chMax val="7"/>
          <dgm:chPref val="7"/>
          <dgm:dir/>
        </dgm:presLayoutVars>
      </dgm:prSet>
      <dgm:spPr/>
    </dgm:pt>
    <dgm:pt modelId="{2F5051FF-1B5B-4FB1-A83B-2A3382B3E224}" type="pres">
      <dgm:prSet presAssocID="{8B1ED1B6-1BFF-4F2C-B95A-C0A38DA81F4F}" presName="Name1" presStyleCnt="0"/>
      <dgm:spPr/>
    </dgm:pt>
    <dgm:pt modelId="{FF908D7A-760B-40C6-9673-1A03A3FFEC9D}" type="pres">
      <dgm:prSet presAssocID="{8B1ED1B6-1BFF-4F2C-B95A-C0A38DA81F4F}" presName="cycle" presStyleCnt="0"/>
      <dgm:spPr/>
    </dgm:pt>
    <dgm:pt modelId="{1546F2DA-8144-4DFF-A366-FABF12F0FC56}" type="pres">
      <dgm:prSet presAssocID="{8B1ED1B6-1BFF-4F2C-B95A-C0A38DA81F4F}" presName="srcNode" presStyleLbl="node1" presStyleIdx="0" presStyleCnt="6"/>
      <dgm:spPr/>
    </dgm:pt>
    <dgm:pt modelId="{732E2BE0-F2DA-4903-8E62-1BE3771009B0}" type="pres">
      <dgm:prSet presAssocID="{8B1ED1B6-1BFF-4F2C-B95A-C0A38DA81F4F}" presName="conn" presStyleLbl="parChTrans1D2" presStyleIdx="0" presStyleCnt="1"/>
      <dgm:spPr/>
    </dgm:pt>
    <dgm:pt modelId="{5D1093CE-15BF-4746-A485-1E85BECAB4B5}" type="pres">
      <dgm:prSet presAssocID="{8B1ED1B6-1BFF-4F2C-B95A-C0A38DA81F4F}" presName="extraNode" presStyleLbl="node1" presStyleIdx="0" presStyleCnt="6"/>
      <dgm:spPr/>
    </dgm:pt>
    <dgm:pt modelId="{D348EB96-290A-4806-9AE1-F888F575313F}" type="pres">
      <dgm:prSet presAssocID="{8B1ED1B6-1BFF-4F2C-B95A-C0A38DA81F4F}" presName="dstNode" presStyleLbl="node1" presStyleIdx="0" presStyleCnt="6"/>
      <dgm:spPr/>
    </dgm:pt>
    <dgm:pt modelId="{BC3555D5-8BB7-6044-8933-C4FF6C274E16}" type="pres">
      <dgm:prSet presAssocID="{4F425AA1-64E7-7D48-93B2-51AFFB66AB05}" presName="text_1" presStyleLbl="node1" presStyleIdx="0" presStyleCnt="6">
        <dgm:presLayoutVars>
          <dgm:bulletEnabled val="1"/>
        </dgm:presLayoutVars>
      </dgm:prSet>
      <dgm:spPr/>
    </dgm:pt>
    <dgm:pt modelId="{98D15E0B-9D0F-FA42-B863-3B5C86910C73}" type="pres">
      <dgm:prSet presAssocID="{4F425AA1-64E7-7D48-93B2-51AFFB66AB05}" presName="accent_1" presStyleCnt="0"/>
      <dgm:spPr/>
    </dgm:pt>
    <dgm:pt modelId="{50430D53-6B2A-9B46-AB64-B0E861BF0927}" type="pres">
      <dgm:prSet presAssocID="{4F425AA1-64E7-7D48-93B2-51AFFB66AB05}" presName="accentRepeatNode" presStyleLbl="solidFgAcc1" presStyleIdx="0" presStyleCnt="6"/>
      <dgm:spPr/>
    </dgm:pt>
    <dgm:pt modelId="{D4D680BE-2187-544B-A4C1-BECD8C581215}" type="pres">
      <dgm:prSet presAssocID="{BB128746-ED81-4680-98B4-8AED197B97FC}" presName="text_2" presStyleLbl="node1" presStyleIdx="1" presStyleCnt="6">
        <dgm:presLayoutVars>
          <dgm:bulletEnabled val="1"/>
        </dgm:presLayoutVars>
      </dgm:prSet>
      <dgm:spPr/>
    </dgm:pt>
    <dgm:pt modelId="{182EBA20-E255-9B49-9D2F-B51B78AB9177}" type="pres">
      <dgm:prSet presAssocID="{BB128746-ED81-4680-98B4-8AED197B97FC}" presName="accent_2" presStyleCnt="0"/>
      <dgm:spPr/>
    </dgm:pt>
    <dgm:pt modelId="{C29914F3-747D-4BA2-8939-4B8E5D914668}" type="pres">
      <dgm:prSet presAssocID="{BB128746-ED81-4680-98B4-8AED197B97FC}" presName="accentRepeatNode" presStyleLbl="solidFgAcc1" presStyleIdx="1" presStyleCnt="6"/>
      <dgm:spPr/>
    </dgm:pt>
    <dgm:pt modelId="{6600D070-D739-C14A-B0D2-101DF1C7D6D1}" type="pres">
      <dgm:prSet presAssocID="{EB73EFFF-8415-4784-BBED-13985A376E4D}" presName="text_3" presStyleLbl="node1" presStyleIdx="2" presStyleCnt="6">
        <dgm:presLayoutVars>
          <dgm:bulletEnabled val="1"/>
        </dgm:presLayoutVars>
      </dgm:prSet>
      <dgm:spPr/>
    </dgm:pt>
    <dgm:pt modelId="{FAD84CA7-3360-D345-8706-698D7FFDDE60}" type="pres">
      <dgm:prSet presAssocID="{EB73EFFF-8415-4784-BBED-13985A376E4D}" presName="accent_3" presStyleCnt="0"/>
      <dgm:spPr/>
    </dgm:pt>
    <dgm:pt modelId="{18599D0A-F37C-46E9-BBBD-5671D780A539}" type="pres">
      <dgm:prSet presAssocID="{EB73EFFF-8415-4784-BBED-13985A376E4D}" presName="accentRepeatNode" presStyleLbl="solidFgAcc1" presStyleIdx="2" presStyleCnt="6"/>
      <dgm:spPr/>
    </dgm:pt>
    <dgm:pt modelId="{890CDD5F-48CE-AF43-AF72-D9779C826A1F}" type="pres">
      <dgm:prSet presAssocID="{0D4777EF-F0A4-4265-8AEB-829B1FFB7B3B}" presName="text_4" presStyleLbl="node1" presStyleIdx="3" presStyleCnt="6">
        <dgm:presLayoutVars>
          <dgm:bulletEnabled val="1"/>
        </dgm:presLayoutVars>
      </dgm:prSet>
      <dgm:spPr/>
    </dgm:pt>
    <dgm:pt modelId="{6AE07937-3439-5542-8834-E7219256F652}" type="pres">
      <dgm:prSet presAssocID="{0D4777EF-F0A4-4265-8AEB-829B1FFB7B3B}" presName="accent_4" presStyleCnt="0"/>
      <dgm:spPr/>
    </dgm:pt>
    <dgm:pt modelId="{5302E999-C3E5-4118-B557-C410FA9E52B2}" type="pres">
      <dgm:prSet presAssocID="{0D4777EF-F0A4-4265-8AEB-829B1FFB7B3B}" presName="accentRepeatNode" presStyleLbl="solidFgAcc1" presStyleIdx="3" presStyleCnt="6"/>
      <dgm:spPr/>
    </dgm:pt>
    <dgm:pt modelId="{41EDA406-163C-A84A-A31A-273F1CDB8C25}" type="pres">
      <dgm:prSet presAssocID="{256EEE44-281E-49B0-B5E5-7106FB023FCE}" presName="text_5" presStyleLbl="node1" presStyleIdx="4" presStyleCnt="6">
        <dgm:presLayoutVars>
          <dgm:bulletEnabled val="1"/>
        </dgm:presLayoutVars>
      </dgm:prSet>
      <dgm:spPr/>
    </dgm:pt>
    <dgm:pt modelId="{C61696F0-87AF-CE4D-84DB-FF773DE61777}" type="pres">
      <dgm:prSet presAssocID="{256EEE44-281E-49B0-B5E5-7106FB023FCE}" presName="accent_5" presStyleCnt="0"/>
      <dgm:spPr/>
    </dgm:pt>
    <dgm:pt modelId="{1A6C443A-BC59-4CDB-9C19-6142B337FCFE}" type="pres">
      <dgm:prSet presAssocID="{256EEE44-281E-49B0-B5E5-7106FB023FCE}" presName="accentRepeatNode" presStyleLbl="solidFgAcc1" presStyleIdx="4" presStyleCnt="6"/>
      <dgm:spPr/>
    </dgm:pt>
    <dgm:pt modelId="{4D0824BC-F9FC-4444-8E9E-6B8F8B63F5F9}" type="pres">
      <dgm:prSet presAssocID="{4D1A8822-552D-49CF-BF30-E8316727EA3E}" presName="text_6" presStyleLbl="node1" presStyleIdx="5" presStyleCnt="6">
        <dgm:presLayoutVars>
          <dgm:bulletEnabled val="1"/>
        </dgm:presLayoutVars>
      </dgm:prSet>
      <dgm:spPr/>
    </dgm:pt>
    <dgm:pt modelId="{B2BED1AC-2C4E-0845-B89E-8404352291F4}" type="pres">
      <dgm:prSet presAssocID="{4D1A8822-552D-49CF-BF30-E8316727EA3E}" presName="accent_6" presStyleCnt="0"/>
      <dgm:spPr/>
    </dgm:pt>
    <dgm:pt modelId="{58C3CE57-C4E2-4659-8489-7B3EC28F700D}" type="pres">
      <dgm:prSet presAssocID="{4D1A8822-552D-49CF-BF30-E8316727EA3E}" presName="accentRepeatNode" presStyleLbl="solidFgAcc1" presStyleIdx="5" presStyleCnt="6"/>
      <dgm:spPr/>
    </dgm:pt>
  </dgm:ptLst>
  <dgm:cxnLst>
    <dgm:cxn modelId="{FBC96734-2BEC-9340-822F-9E6E85D0D9C0}" type="presOf" srcId="{0D4777EF-F0A4-4265-8AEB-829B1FFB7B3B}" destId="{890CDD5F-48CE-AF43-AF72-D9779C826A1F}" srcOrd="0" destOrd="0" presId="urn:microsoft.com/office/officeart/2008/layout/VerticalCurvedList"/>
    <dgm:cxn modelId="{E824DA50-3346-A74B-A018-5E713146AEBA}" type="presOf" srcId="{BB128746-ED81-4680-98B4-8AED197B97FC}" destId="{D4D680BE-2187-544B-A4C1-BECD8C581215}" srcOrd="0" destOrd="0" presId="urn:microsoft.com/office/officeart/2008/layout/VerticalCurvedList"/>
    <dgm:cxn modelId="{9A88EE5A-5FAD-A848-B385-BB7606A7F4F4}" srcId="{8B1ED1B6-1BFF-4F2C-B95A-C0A38DA81F4F}" destId="{4F425AA1-64E7-7D48-93B2-51AFFB66AB05}" srcOrd="0" destOrd="0" parTransId="{CDB1370E-5E73-F145-B333-E58C7ECD4497}" sibTransId="{73DD5542-9312-554A-8471-128FFBD996F7}"/>
    <dgm:cxn modelId="{22254668-5678-4258-806A-51DFD6DDFDA0}" srcId="{8B1ED1B6-1BFF-4F2C-B95A-C0A38DA81F4F}" destId="{BB128746-ED81-4680-98B4-8AED197B97FC}" srcOrd="1" destOrd="0" parTransId="{4DD72648-BE43-4E6E-B62E-55D5B136CC86}" sibTransId="{4DD316A1-A5DE-4B10-A742-DA5022B22B1A}"/>
    <dgm:cxn modelId="{9FBFB372-A959-41EC-ADE7-A55C5FB24598}" srcId="{8B1ED1B6-1BFF-4F2C-B95A-C0A38DA81F4F}" destId="{EB73EFFF-8415-4784-BBED-13985A376E4D}" srcOrd="2" destOrd="0" parTransId="{FCE736F3-0D8D-48C4-9726-6DB7378EC65C}" sibTransId="{F2CDF568-625D-434B-BD3F-C83934DC5ECB}"/>
    <dgm:cxn modelId="{DEA8277D-A456-8147-AE40-906912462970}" type="presOf" srcId="{73DD5542-9312-554A-8471-128FFBD996F7}" destId="{732E2BE0-F2DA-4903-8E62-1BE3771009B0}" srcOrd="0" destOrd="0" presId="urn:microsoft.com/office/officeart/2008/layout/VerticalCurvedList"/>
    <dgm:cxn modelId="{73C00B84-5F60-49D1-8844-B79C0240B88C}" srcId="{8B1ED1B6-1BFF-4F2C-B95A-C0A38DA81F4F}" destId="{256EEE44-281E-49B0-B5E5-7106FB023FCE}" srcOrd="4" destOrd="0" parTransId="{07CAEB3E-8634-4035-9A71-C100903B562E}" sibTransId="{BEC117DF-AC7A-4EC6-B952-D2AB5C9DB8AE}"/>
    <dgm:cxn modelId="{7E5A279E-34AC-0A4E-A786-2469CB88DCF0}" type="presOf" srcId="{4F425AA1-64E7-7D48-93B2-51AFFB66AB05}" destId="{BC3555D5-8BB7-6044-8933-C4FF6C274E16}" srcOrd="0" destOrd="0" presId="urn:microsoft.com/office/officeart/2008/layout/VerticalCurvedList"/>
    <dgm:cxn modelId="{72FB28CE-A8D4-6745-9E5C-1E32F060869C}" type="presOf" srcId="{256EEE44-281E-49B0-B5E5-7106FB023FCE}" destId="{41EDA406-163C-A84A-A31A-273F1CDB8C25}" srcOrd="0" destOrd="0" presId="urn:microsoft.com/office/officeart/2008/layout/VerticalCurvedList"/>
    <dgm:cxn modelId="{AC9821D4-0536-464A-874D-0D0243CE8DA9}" type="presOf" srcId="{8B1ED1B6-1BFF-4F2C-B95A-C0A38DA81F4F}" destId="{8D0C065A-407A-42B9-827B-2950A19FD131}" srcOrd="0" destOrd="0" presId="urn:microsoft.com/office/officeart/2008/layout/VerticalCurvedList"/>
    <dgm:cxn modelId="{2D2192D6-45A0-4703-AD87-7F03E9D47A47}" srcId="{8B1ED1B6-1BFF-4F2C-B95A-C0A38DA81F4F}" destId="{0D4777EF-F0A4-4265-8AEB-829B1FFB7B3B}" srcOrd="3" destOrd="0" parTransId="{E1FC3F58-7CB9-4C7A-A721-DA825E153D53}" sibTransId="{2EF55484-156A-469B-824D-BB4DB6D8228B}"/>
    <dgm:cxn modelId="{0C1B6DEA-FC55-4729-A24C-91F4BF069D55}" srcId="{8B1ED1B6-1BFF-4F2C-B95A-C0A38DA81F4F}" destId="{4D1A8822-552D-49CF-BF30-E8316727EA3E}" srcOrd="5" destOrd="0" parTransId="{D76ACCBC-BF13-448A-BC6A-8506E852A924}" sibTransId="{283F5D7B-9344-4408-B409-30E2C85687AC}"/>
    <dgm:cxn modelId="{83517FF2-F017-2B4C-99D7-0F6D994DC8DF}" type="presOf" srcId="{EB73EFFF-8415-4784-BBED-13985A376E4D}" destId="{6600D070-D739-C14A-B0D2-101DF1C7D6D1}" srcOrd="0" destOrd="0" presId="urn:microsoft.com/office/officeart/2008/layout/VerticalCurvedList"/>
    <dgm:cxn modelId="{ACC2E8FA-ED1A-7D42-A72D-9B53C46BB8E2}" type="presOf" srcId="{4D1A8822-552D-49CF-BF30-E8316727EA3E}" destId="{4D0824BC-F9FC-4444-8E9E-6B8F8B63F5F9}" srcOrd="0" destOrd="0" presId="urn:microsoft.com/office/officeart/2008/layout/VerticalCurvedList"/>
    <dgm:cxn modelId="{CE42E0F7-3324-4DEA-90A1-CF0C63A05C9D}" type="presParOf" srcId="{8D0C065A-407A-42B9-827B-2950A19FD131}" destId="{2F5051FF-1B5B-4FB1-A83B-2A3382B3E224}" srcOrd="0" destOrd="0" presId="urn:microsoft.com/office/officeart/2008/layout/VerticalCurvedList"/>
    <dgm:cxn modelId="{6EC79740-8FA4-417B-AC94-A43DD4894721}" type="presParOf" srcId="{2F5051FF-1B5B-4FB1-A83B-2A3382B3E224}" destId="{FF908D7A-760B-40C6-9673-1A03A3FFEC9D}" srcOrd="0" destOrd="0" presId="urn:microsoft.com/office/officeart/2008/layout/VerticalCurvedList"/>
    <dgm:cxn modelId="{C26994DB-C66D-4201-93F0-5837BB7FC676}" type="presParOf" srcId="{FF908D7A-760B-40C6-9673-1A03A3FFEC9D}" destId="{1546F2DA-8144-4DFF-A366-FABF12F0FC56}" srcOrd="0" destOrd="0" presId="urn:microsoft.com/office/officeart/2008/layout/VerticalCurvedList"/>
    <dgm:cxn modelId="{4ABFFC62-E883-4EBA-BC3D-4E4AE23E11C3}" type="presParOf" srcId="{FF908D7A-760B-40C6-9673-1A03A3FFEC9D}" destId="{732E2BE0-F2DA-4903-8E62-1BE3771009B0}" srcOrd="1" destOrd="0" presId="urn:microsoft.com/office/officeart/2008/layout/VerticalCurvedList"/>
    <dgm:cxn modelId="{EA63D231-755D-47A3-9BF2-F8786A563CC7}" type="presParOf" srcId="{FF908D7A-760B-40C6-9673-1A03A3FFEC9D}" destId="{5D1093CE-15BF-4746-A485-1E85BECAB4B5}" srcOrd="2" destOrd="0" presId="urn:microsoft.com/office/officeart/2008/layout/VerticalCurvedList"/>
    <dgm:cxn modelId="{E1B82C1E-D884-43AE-93E5-E4697099599A}" type="presParOf" srcId="{FF908D7A-760B-40C6-9673-1A03A3FFEC9D}" destId="{D348EB96-290A-4806-9AE1-F888F575313F}" srcOrd="3" destOrd="0" presId="urn:microsoft.com/office/officeart/2008/layout/VerticalCurvedList"/>
    <dgm:cxn modelId="{0904D4F1-6D8F-4944-B80D-0F65BF05738A}" type="presParOf" srcId="{2F5051FF-1B5B-4FB1-A83B-2A3382B3E224}" destId="{BC3555D5-8BB7-6044-8933-C4FF6C274E16}" srcOrd="1" destOrd="0" presId="urn:microsoft.com/office/officeart/2008/layout/VerticalCurvedList"/>
    <dgm:cxn modelId="{53153731-55FE-5C4E-BBE8-B2F98DB28022}" type="presParOf" srcId="{2F5051FF-1B5B-4FB1-A83B-2A3382B3E224}" destId="{98D15E0B-9D0F-FA42-B863-3B5C86910C73}" srcOrd="2" destOrd="0" presId="urn:microsoft.com/office/officeart/2008/layout/VerticalCurvedList"/>
    <dgm:cxn modelId="{248AF2D8-FFE4-D649-97AE-A8A524BA156F}" type="presParOf" srcId="{98D15E0B-9D0F-FA42-B863-3B5C86910C73}" destId="{50430D53-6B2A-9B46-AB64-B0E861BF0927}" srcOrd="0" destOrd="0" presId="urn:microsoft.com/office/officeart/2008/layout/VerticalCurvedList"/>
    <dgm:cxn modelId="{C6FFBEB7-5C70-BE4C-AD76-82460A1C7020}" type="presParOf" srcId="{2F5051FF-1B5B-4FB1-A83B-2A3382B3E224}" destId="{D4D680BE-2187-544B-A4C1-BECD8C581215}" srcOrd="3" destOrd="0" presId="urn:microsoft.com/office/officeart/2008/layout/VerticalCurvedList"/>
    <dgm:cxn modelId="{9106E9B3-DF09-7F4C-81D4-1A4593E7D12C}" type="presParOf" srcId="{2F5051FF-1B5B-4FB1-A83B-2A3382B3E224}" destId="{182EBA20-E255-9B49-9D2F-B51B78AB9177}" srcOrd="4" destOrd="0" presId="urn:microsoft.com/office/officeart/2008/layout/VerticalCurvedList"/>
    <dgm:cxn modelId="{600FC189-A332-4F4C-A7BB-9F3C451EE277}" type="presParOf" srcId="{182EBA20-E255-9B49-9D2F-B51B78AB9177}" destId="{C29914F3-747D-4BA2-8939-4B8E5D914668}" srcOrd="0" destOrd="0" presId="urn:microsoft.com/office/officeart/2008/layout/VerticalCurvedList"/>
    <dgm:cxn modelId="{E2902DD0-8F7E-4F4A-872F-A7D864E18A9D}" type="presParOf" srcId="{2F5051FF-1B5B-4FB1-A83B-2A3382B3E224}" destId="{6600D070-D739-C14A-B0D2-101DF1C7D6D1}" srcOrd="5" destOrd="0" presId="urn:microsoft.com/office/officeart/2008/layout/VerticalCurvedList"/>
    <dgm:cxn modelId="{4E17BA8B-47DB-AF4E-9E03-71D37E8C7E43}" type="presParOf" srcId="{2F5051FF-1B5B-4FB1-A83B-2A3382B3E224}" destId="{FAD84CA7-3360-D345-8706-698D7FFDDE60}" srcOrd="6" destOrd="0" presId="urn:microsoft.com/office/officeart/2008/layout/VerticalCurvedList"/>
    <dgm:cxn modelId="{4B406DA4-D027-CE4E-98EC-9A4FA8BEA9BF}" type="presParOf" srcId="{FAD84CA7-3360-D345-8706-698D7FFDDE60}" destId="{18599D0A-F37C-46E9-BBBD-5671D780A539}" srcOrd="0" destOrd="0" presId="urn:microsoft.com/office/officeart/2008/layout/VerticalCurvedList"/>
    <dgm:cxn modelId="{EB9006D8-8C05-5245-B869-4544762AC21F}" type="presParOf" srcId="{2F5051FF-1B5B-4FB1-A83B-2A3382B3E224}" destId="{890CDD5F-48CE-AF43-AF72-D9779C826A1F}" srcOrd="7" destOrd="0" presId="urn:microsoft.com/office/officeart/2008/layout/VerticalCurvedList"/>
    <dgm:cxn modelId="{11FDF5B2-9D30-E54F-AE76-73D57637D4AB}" type="presParOf" srcId="{2F5051FF-1B5B-4FB1-A83B-2A3382B3E224}" destId="{6AE07937-3439-5542-8834-E7219256F652}" srcOrd="8" destOrd="0" presId="urn:microsoft.com/office/officeart/2008/layout/VerticalCurvedList"/>
    <dgm:cxn modelId="{DBA1D154-8ECD-9C4A-AF23-62DBA0C58301}" type="presParOf" srcId="{6AE07937-3439-5542-8834-E7219256F652}" destId="{5302E999-C3E5-4118-B557-C410FA9E52B2}" srcOrd="0" destOrd="0" presId="urn:microsoft.com/office/officeart/2008/layout/VerticalCurvedList"/>
    <dgm:cxn modelId="{C5BA2D15-4EAE-B944-BA43-5489749B3B66}" type="presParOf" srcId="{2F5051FF-1B5B-4FB1-A83B-2A3382B3E224}" destId="{41EDA406-163C-A84A-A31A-273F1CDB8C25}" srcOrd="9" destOrd="0" presId="urn:microsoft.com/office/officeart/2008/layout/VerticalCurvedList"/>
    <dgm:cxn modelId="{D5FDCB48-F473-9B42-B767-97AEFF784627}" type="presParOf" srcId="{2F5051FF-1B5B-4FB1-A83B-2A3382B3E224}" destId="{C61696F0-87AF-CE4D-84DB-FF773DE61777}" srcOrd="10" destOrd="0" presId="urn:microsoft.com/office/officeart/2008/layout/VerticalCurvedList"/>
    <dgm:cxn modelId="{5B00DAE1-52DC-F447-AEC1-0E79D7B2E5A7}" type="presParOf" srcId="{C61696F0-87AF-CE4D-84DB-FF773DE61777}" destId="{1A6C443A-BC59-4CDB-9C19-6142B337FCFE}" srcOrd="0" destOrd="0" presId="urn:microsoft.com/office/officeart/2008/layout/VerticalCurvedList"/>
    <dgm:cxn modelId="{7930E38D-DD27-BD4A-AF8E-1459ECB9276D}" type="presParOf" srcId="{2F5051FF-1B5B-4FB1-A83B-2A3382B3E224}" destId="{4D0824BC-F9FC-4444-8E9E-6B8F8B63F5F9}" srcOrd="11" destOrd="0" presId="urn:microsoft.com/office/officeart/2008/layout/VerticalCurvedList"/>
    <dgm:cxn modelId="{EA9060EF-A0CB-094B-9C50-A0E93AF20589}" type="presParOf" srcId="{2F5051FF-1B5B-4FB1-A83B-2A3382B3E224}" destId="{B2BED1AC-2C4E-0845-B89E-8404352291F4}" srcOrd="12" destOrd="0" presId="urn:microsoft.com/office/officeart/2008/layout/VerticalCurvedList"/>
    <dgm:cxn modelId="{C3CE67B1-4717-FC40-9F45-E77D237CAC77}" type="presParOf" srcId="{B2BED1AC-2C4E-0845-B89E-8404352291F4}" destId="{58C3CE57-C4E2-4659-8489-7B3EC28F700D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18AC6-1A61-FD42-BAFF-8CF4DDC66C2C}" type="doc">
      <dgm:prSet loTypeId="urn:microsoft.com/office/officeart/2005/8/layout/matrix3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4DD10961-D189-9B4B-B1AC-004E64228F38}">
      <dgm:prSet phldrT="[Text]"/>
      <dgm:spPr/>
      <dgm:t>
        <a:bodyPr/>
        <a:lstStyle/>
        <a:p>
          <a:r>
            <a:rPr lang="en-GB" dirty="0"/>
            <a:t>People centred</a:t>
          </a:r>
        </a:p>
      </dgm:t>
    </dgm:pt>
    <dgm:pt modelId="{47D2E6EC-F6BD-CB48-BAE7-2F6B1B843FC9}" type="parTrans" cxnId="{C59F2390-898D-AE4A-9CC5-9DD5A8C2FBD3}">
      <dgm:prSet/>
      <dgm:spPr/>
      <dgm:t>
        <a:bodyPr/>
        <a:lstStyle/>
        <a:p>
          <a:endParaRPr lang="en-GB"/>
        </a:p>
      </dgm:t>
    </dgm:pt>
    <dgm:pt modelId="{32EA638D-9F6B-5A44-9A7A-15A07EFF2533}" type="sibTrans" cxnId="{C59F2390-898D-AE4A-9CC5-9DD5A8C2FBD3}">
      <dgm:prSet/>
      <dgm:spPr/>
      <dgm:t>
        <a:bodyPr/>
        <a:lstStyle/>
        <a:p>
          <a:endParaRPr lang="en-GB"/>
        </a:p>
      </dgm:t>
    </dgm:pt>
    <dgm:pt modelId="{18F55F8E-A0A8-6E4E-956F-4BD6749B9D0F}">
      <dgm:prSet phldrT="[Text]"/>
      <dgm:spPr/>
      <dgm:t>
        <a:bodyPr/>
        <a:lstStyle/>
        <a:p>
          <a:r>
            <a:rPr lang="en-GB" dirty="0"/>
            <a:t>Integrative</a:t>
          </a:r>
        </a:p>
      </dgm:t>
    </dgm:pt>
    <dgm:pt modelId="{02DA6CC6-987E-A44D-8A9C-1E725C8D50CF}" type="parTrans" cxnId="{FA69C9BD-DCC8-B541-BED8-22443E35DEE7}">
      <dgm:prSet/>
      <dgm:spPr/>
      <dgm:t>
        <a:bodyPr/>
        <a:lstStyle/>
        <a:p>
          <a:endParaRPr lang="en-GB"/>
        </a:p>
      </dgm:t>
    </dgm:pt>
    <dgm:pt modelId="{038A8275-BEA8-DA4D-8DF4-4E7BB6DFE70F}" type="sibTrans" cxnId="{FA69C9BD-DCC8-B541-BED8-22443E35DEE7}">
      <dgm:prSet/>
      <dgm:spPr/>
      <dgm:t>
        <a:bodyPr/>
        <a:lstStyle/>
        <a:p>
          <a:endParaRPr lang="en-GB"/>
        </a:p>
      </dgm:t>
    </dgm:pt>
    <dgm:pt modelId="{6EFC1E2A-F480-774F-8A6B-D16E7BC361DD}">
      <dgm:prSet phldrT="[Text]"/>
      <dgm:spPr/>
      <dgm:t>
        <a:bodyPr/>
        <a:lstStyle/>
        <a:p>
          <a:r>
            <a:rPr lang="en-GB" dirty="0"/>
            <a:t>Adaptive</a:t>
          </a:r>
        </a:p>
      </dgm:t>
    </dgm:pt>
    <dgm:pt modelId="{C21FC3CC-71F0-A940-8D34-6168D70218B9}" type="parTrans" cxnId="{44D3DA0F-81F8-5243-BC58-8A97AD39C1AC}">
      <dgm:prSet/>
      <dgm:spPr/>
      <dgm:t>
        <a:bodyPr/>
        <a:lstStyle/>
        <a:p>
          <a:endParaRPr lang="en-GB"/>
        </a:p>
      </dgm:t>
    </dgm:pt>
    <dgm:pt modelId="{48AC64DE-7658-B145-B80C-1122094A5431}" type="sibTrans" cxnId="{44D3DA0F-81F8-5243-BC58-8A97AD39C1AC}">
      <dgm:prSet/>
      <dgm:spPr/>
      <dgm:t>
        <a:bodyPr/>
        <a:lstStyle/>
        <a:p>
          <a:endParaRPr lang="en-GB"/>
        </a:p>
      </dgm:t>
    </dgm:pt>
    <dgm:pt modelId="{20E493B0-19D0-604D-B381-9F32A595D2C7}">
      <dgm:prSet phldrT="[Text]"/>
      <dgm:spPr/>
      <dgm:t>
        <a:bodyPr/>
        <a:lstStyle/>
        <a:p>
          <a:r>
            <a:rPr lang="en-GB" dirty="0"/>
            <a:t>Collaborative</a:t>
          </a:r>
        </a:p>
      </dgm:t>
    </dgm:pt>
    <dgm:pt modelId="{ED5E4F24-0976-B043-81D5-28156F44EDCF}" type="parTrans" cxnId="{55C43849-00D1-6641-A37C-1955BB913828}">
      <dgm:prSet/>
      <dgm:spPr/>
      <dgm:t>
        <a:bodyPr/>
        <a:lstStyle/>
        <a:p>
          <a:endParaRPr lang="en-GB"/>
        </a:p>
      </dgm:t>
    </dgm:pt>
    <dgm:pt modelId="{560631D1-15C7-D647-9DC5-3B65DE97FC83}" type="sibTrans" cxnId="{55C43849-00D1-6641-A37C-1955BB913828}">
      <dgm:prSet/>
      <dgm:spPr/>
      <dgm:t>
        <a:bodyPr/>
        <a:lstStyle/>
        <a:p>
          <a:endParaRPr lang="en-GB"/>
        </a:p>
      </dgm:t>
    </dgm:pt>
    <dgm:pt modelId="{7CDDA7CA-CA2F-F645-916B-5419A84EE6CD}" type="pres">
      <dgm:prSet presAssocID="{9A818AC6-1A61-FD42-BAFF-8CF4DDC66C2C}" presName="matrix" presStyleCnt="0">
        <dgm:presLayoutVars>
          <dgm:chMax val="1"/>
          <dgm:dir/>
          <dgm:resizeHandles val="exact"/>
        </dgm:presLayoutVars>
      </dgm:prSet>
      <dgm:spPr/>
    </dgm:pt>
    <dgm:pt modelId="{046467D0-2E39-3E48-B667-DC6EF5CE1CD5}" type="pres">
      <dgm:prSet presAssocID="{9A818AC6-1A61-FD42-BAFF-8CF4DDC66C2C}" presName="diamond" presStyleLbl="bgShp" presStyleIdx="0" presStyleCnt="1"/>
      <dgm:spPr/>
    </dgm:pt>
    <dgm:pt modelId="{4D935559-B2B2-374B-AA66-94ACE6E0CF4F}" type="pres">
      <dgm:prSet presAssocID="{9A818AC6-1A61-FD42-BAFF-8CF4DDC66C2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E064628-CBA3-B14A-A701-65AD27E79D60}" type="pres">
      <dgm:prSet presAssocID="{9A818AC6-1A61-FD42-BAFF-8CF4DDC66C2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0464BC-2D95-314A-980C-DD58ABC1171C}" type="pres">
      <dgm:prSet presAssocID="{9A818AC6-1A61-FD42-BAFF-8CF4DDC66C2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BC197B-FA2A-594D-B334-2B350B0C1DB8}" type="pres">
      <dgm:prSet presAssocID="{9A818AC6-1A61-FD42-BAFF-8CF4DDC66C2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D19370B-2D72-894A-8D6F-2B3D17157936}" type="presOf" srcId="{9A818AC6-1A61-FD42-BAFF-8CF4DDC66C2C}" destId="{7CDDA7CA-CA2F-F645-916B-5419A84EE6CD}" srcOrd="0" destOrd="0" presId="urn:microsoft.com/office/officeart/2005/8/layout/matrix3"/>
    <dgm:cxn modelId="{44D3DA0F-81F8-5243-BC58-8A97AD39C1AC}" srcId="{9A818AC6-1A61-FD42-BAFF-8CF4DDC66C2C}" destId="{6EFC1E2A-F480-774F-8A6B-D16E7BC361DD}" srcOrd="2" destOrd="0" parTransId="{C21FC3CC-71F0-A940-8D34-6168D70218B9}" sibTransId="{48AC64DE-7658-B145-B80C-1122094A5431}"/>
    <dgm:cxn modelId="{F0F40610-4689-A345-87F0-FC1D0A31815C}" type="presOf" srcId="{20E493B0-19D0-604D-B381-9F32A595D2C7}" destId="{F0BC197B-FA2A-594D-B334-2B350B0C1DB8}" srcOrd="0" destOrd="0" presId="urn:microsoft.com/office/officeart/2005/8/layout/matrix3"/>
    <dgm:cxn modelId="{F667A110-C6E7-1549-95D0-AAF0EA0289E4}" type="presOf" srcId="{6EFC1E2A-F480-774F-8A6B-D16E7BC361DD}" destId="{A30464BC-2D95-314A-980C-DD58ABC1171C}" srcOrd="0" destOrd="0" presId="urn:microsoft.com/office/officeart/2005/8/layout/matrix3"/>
    <dgm:cxn modelId="{3B34C242-8267-8C4B-9F83-A4CAF4B8AF0E}" type="presOf" srcId="{18F55F8E-A0A8-6E4E-956F-4BD6749B9D0F}" destId="{3E064628-CBA3-B14A-A701-65AD27E79D60}" srcOrd="0" destOrd="0" presId="urn:microsoft.com/office/officeart/2005/8/layout/matrix3"/>
    <dgm:cxn modelId="{55C43849-00D1-6641-A37C-1955BB913828}" srcId="{9A818AC6-1A61-FD42-BAFF-8CF4DDC66C2C}" destId="{20E493B0-19D0-604D-B381-9F32A595D2C7}" srcOrd="3" destOrd="0" parTransId="{ED5E4F24-0976-B043-81D5-28156F44EDCF}" sibTransId="{560631D1-15C7-D647-9DC5-3B65DE97FC83}"/>
    <dgm:cxn modelId="{C59F2390-898D-AE4A-9CC5-9DD5A8C2FBD3}" srcId="{9A818AC6-1A61-FD42-BAFF-8CF4DDC66C2C}" destId="{4DD10961-D189-9B4B-B1AC-004E64228F38}" srcOrd="0" destOrd="0" parTransId="{47D2E6EC-F6BD-CB48-BAE7-2F6B1B843FC9}" sibTransId="{32EA638D-9F6B-5A44-9A7A-15A07EFF2533}"/>
    <dgm:cxn modelId="{87B818AD-7006-4F43-B626-542115D4820D}" type="presOf" srcId="{4DD10961-D189-9B4B-B1AC-004E64228F38}" destId="{4D935559-B2B2-374B-AA66-94ACE6E0CF4F}" srcOrd="0" destOrd="0" presId="urn:microsoft.com/office/officeart/2005/8/layout/matrix3"/>
    <dgm:cxn modelId="{FA69C9BD-DCC8-B541-BED8-22443E35DEE7}" srcId="{9A818AC6-1A61-FD42-BAFF-8CF4DDC66C2C}" destId="{18F55F8E-A0A8-6E4E-956F-4BD6749B9D0F}" srcOrd="1" destOrd="0" parTransId="{02DA6CC6-987E-A44D-8A9C-1E725C8D50CF}" sibTransId="{038A8275-BEA8-DA4D-8DF4-4E7BB6DFE70F}"/>
    <dgm:cxn modelId="{62F42D59-366E-8349-B226-611DB7AB2075}" type="presParOf" srcId="{7CDDA7CA-CA2F-F645-916B-5419A84EE6CD}" destId="{046467D0-2E39-3E48-B667-DC6EF5CE1CD5}" srcOrd="0" destOrd="0" presId="urn:microsoft.com/office/officeart/2005/8/layout/matrix3"/>
    <dgm:cxn modelId="{EB78CE52-13C3-5E40-91FC-DF5838589BAF}" type="presParOf" srcId="{7CDDA7CA-CA2F-F645-916B-5419A84EE6CD}" destId="{4D935559-B2B2-374B-AA66-94ACE6E0CF4F}" srcOrd="1" destOrd="0" presId="urn:microsoft.com/office/officeart/2005/8/layout/matrix3"/>
    <dgm:cxn modelId="{FA3EE4D8-0069-5D42-87F0-3535C6B4E809}" type="presParOf" srcId="{7CDDA7CA-CA2F-F645-916B-5419A84EE6CD}" destId="{3E064628-CBA3-B14A-A701-65AD27E79D60}" srcOrd="2" destOrd="0" presId="urn:microsoft.com/office/officeart/2005/8/layout/matrix3"/>
    <dgm:cxn modelId="{34758EDE-C7DB-CA44-B7B0-1B9EEB8154CB}" type="presParOf" srcId="{7CDDA7CA-CA2F-F645-916B-5419A84EE6CD}" destId="{A30464BC-2D95-314A-980C-DD58ABC1171C}" srcOrd="3" destOrd="0" presId="urn:microsoft.com/office/officeart/2005/8/layout/matrix3"/>
    <dgm:cxn modelId="{00D63553-435C-3644-8060-F0239D5D026D}" type="presParOf" srcId="{7CDDA7CA-CA2F-F645-916B-5419A84EE6CD}" destId="{F0BC197B-FA2A-594D-B334-2B350B0C1DB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D12CA-A960-4763-AED0-FBB17EDD3521}">
      <dsp:nvSpPr>
        <dsp:cNvPr id="0" name=""/>
        <dsp:cNvSpPr/>
      </dsp:nvSpPr>
      <dsp:spPr>
        <a:xfrm>
          <a:off x="-1857226" y="-286379"/>
          <a:ext cx="2206358" cy="2206358"/>
        </a:xfrm>
        <a:prstGeom prst="blockArc">
          <a:avLst>
            <a:gd name="adj1" fmla="val 18900000"/>
            <a:gd name="adj2" fmla="val 2700000"/>
            <a:gd name="adj3" fmla="val 979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D4AB-7408-4456-BD41-AE72E11ECD40}">
      <dsp:nvSpPr>
        <dsp:cNvPr id="0" name=""/>
        <dsp:cNvSpPr/>
      </dsp:nvSpPr>
      <dsp:spPr>
        <a:xfrm>
          <a:off x="219884" y="163360"/>
          <a:ext cx="2836612" cy="3267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33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Economic regeneration</a:t>
          </a:r>
        </a:p>
      </dsp:txBody>
      <dsp:txXfrm>
        <a:off x="219884" y="163360"/>
        <a:ext cx="2836612" cy="326720"/>
      </dsp:txXfrm>
    </dsp:sp>
    <dsp:sp modelId="{A281BA9F-577C-49DF-91D5-C86780B5D425}">
      <dsp:nvSpPr>
        <dsp:cNvPr id="0" name=""/>
        <dsp:cNvSpPr/>
      </dsp:nvSpPr>
      <dsp:spPr>
        <a:xfrm>
          <a:off x="15684" y="122520"/>
          <a:ext cx="408400" cy="408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0E59C-E5FB-4BFB-8EF1-05545053AAE6}">
      <dsp:nvSpPr>
        <dsp:cNvPr id="0" name=""/>
        <dsp:cNvSpPr/>
      </dsp:nvSpPr>
      <dsp:spPr>
        <a:xfrm>
          <a:off x="338647" y="653440"/>
          <a:ext cx="2717849" cy="32672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33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Community hubs</a:t>
          </a:r>
        </a:p>
      </dsp:txBody>
      <dsp:txXfrm>
        <a:off x="338647" y="653440"/>
        <a:ext cx="2717849" cy="326720"/>
      </dsp:txXfrm>
    </dsp:sp>
    <dsp:sp modelId="{E681B98D-08B5-4F07-B401-C3B8F69511D7}">
      <dsp:nvSpPr>
        <dsp:cNvPr id="0" name=""/>
        <dsp:cNvSpPr/>
      </dsp:nvSpPr>
      <dsp:spPr>
        <a:xfrm>
          <a:off x="134447" y="612600"/>
          <a:ext cx="408400" cy="408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55F59-C1B0-44E7-8E64-2E48377AB96C}">
      <dsp:nvSpPr>
        <dsp:cNvPr id="0" name=""/>
        <dsp:cNvSpPr/>
      </dsp:nvSpPr>
      <dsp:spPr>
        <a:xfrm>
          <a:off x="194681" y="1126734"/>
          <a:ext cx="2887019" cy="36029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334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Increased community equity and cohesion</a:t>
          </a:r>
        </a:p>
      </dsp:txBody>
      <dsp:txXfrm>
        <a:off x="194681" y="1126734"/>
        <a:ext cx="2887019" cy="360290"/>
      </dsp:txXfrm>
    </dsp:sp>
    <dsp:sp modelId="{6161D9B7-25DF-4B92-922D-6F6D3EBD73BF}">
      <dsp:nvSpPr>
        <dsp:cNvPr id="0" name=""/>
        <dsp:cNvSpPr/>
      </dsp:nvSpPr>
      <dsp:spPr>
        <a:xfrm>
          <a:off x="15684" y="1102680"/>
          <a:ext cx="408400" cy="408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E2BE0-F2DA-4903-8E62-1BE3771009B0}">
      <dsp:nvSpPr>
        <dsp:cNvPr id="0" name=""/>
        <dsp:cNvSpPr/>
      </dsp:nvSpPr>
      <dsp:spPr>
        <a:xfrm>
          <a:off x="-3372454" y="-518649"/>
          <a:ext cx="4021309" cy="4021309"/>
        </a:xfrm>
        <a:prstGeom prst="blockArc">
          <a:avLst>
            <a:gd name="adj1" fmla="val 18900000"/>
            <a:gd name="adj2" fmla="val 2700000"/>
            <a:gd name="adj3" fmla="val 537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555D5-8BB7-6044-8933-C4FF6C274E16}">
      <dsp:nvSpPr>
        <dsp:cNvPr id="0" name=""/>
        <dsp:cNvSpPr/>
      </dsp:nvSpPr>
      <dsp:spPr>
        <a:xfrm>
          <a:off x="243262" y="157137"/>
          <a:ext cx="3462818" cy="31415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36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Increased income</a:t>
          </a:r>
        </a:p>
      </dsp:txBody>
      <dsp:txXfrm>
        <a:off x="243262" y="157137"/>
        <a:ext cx="3462818" cy="314156"/>
      </dsp:txXfrm>
    </dsp:sp>
    <dsp:sp modelId="{50430D53-6B2A-9B46-AB64-B0E861BF0927}">
      <dsp:nvSpPr>
        <dsp:cNvPr id="0" name=""/>
        <dsp:cNvSpPr/>
      </dsp:nvSpPr>
      <dsp:spPr>
        <a:xfrm>
          <a:off x="46915" y="117868"/>
          <a:ext cx="392695" cy="392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680BE-2187-544B-A4C1-BECD8C581215}">
      <dsp:nvSpPr>
        <dsp:cNvPr id="0" name=""/>
        <dsp:cNvSpPr/>
      </dsp:nvSpPr>
      <dsp:spPr>
        <a:xfrm>
          <a:off x="501678" y="628313"/>
          <a:ext cx="3204403" cy="31415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36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Increased work experience</a:t>
          </a:r>
        </a:p>
      </dsp:txBody>
      <dsp:txXfrm>
        <a:off x="501678" y="628313"/>
        <a:ext cx="3204403" cy="314156"/>
      </dsp:txXfrm>
    </dsp:sp>
    <dsp:sp modelId="{C29914F3-747D-4BA2-8939-4B8E5D914668}">
      <dsp:nvSpPr>
        <dsp:cNvPr id="0" name=""/>
        <dsp:cNvSpPr/>
      </dsp:nvSpPr>
      <dsp:spPr>
        <a:xfrm>
          <a:off x="305330" y="589043"/>
          <a:ext cx="392695" cy="392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0D070-D739-C14A-B0D2-101DF1C7D6D1}">
      <dsp:nvSpPr>
        <dsp:cNvPr id="0" name=""/>
        <dsp:cNvSpPr/>
      </dsp:nvSpPr>
      <dsp:spPr>
        <a:xfrm>
          <a:off x="619844" y="1099488"/>
          <a:ext cx="3086236" cy="31415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36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Increased skills</a:t>
          </a:r>
        </a:p>
      </dsp:txBody>
      <dsp:txXfrm>
        <a:off x="619844" y="1099488"/>
        <a:ext cx="3086236" cy="314156"/>
      </dsp:txXfrm>
    </dsp:sp>
    <dsp:sp modelId="{18599D0A-F37C-46E9-BBBD-5671D780A539}">
      <dsp:nvSpPr>
        <dsp:cNvPr id="0" name=""/>
        <dsp:cNvSpPr/>
      </dsp:nvSpPr>
      <dsp:spPr>
        <a:xfrm>
          <a:off x="423497" y="1060218"/>
          <a:ext cx="392695" cy="392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CDD5F-48CE-AF43-AF72-D9779C826A1F}">
      <dsp:nvSpPr>
        <dsp:cNvPr id="0" name=""/>
        <dsp:cNvSpPr/>
      </dsp:nvSpPr>
      <dsp:spPr>
        <a:xfrm>
          <a:off x="619844" y="1570365"/>
          <a:ext cx="3086236" cy="31415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36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Enhanced self-esteem and self-efficacy</a:t>
          </a:r>
        </a:p>
      </dsp:txBody>
      <dsp:txXfrm>
        <a:off x="619844" y="1570365"/>
        <a:ext cx="3086236" cy="314156"/>
      </dsp:txXfrm>
    </dsp:sp>
    <dsp:sp modelId="{5302E999-C3E5-4118-B557-C410FA9E52B2}">
      <dsp:nvSpPr>
        <dsp:cNvPr id="0" name=""/>
        <dsp:cNvSpPr/>
      </dsp:nvSpPr>
      <dsp:spPr>
        <a:xfrm>
          <a:off x="423497" y="1531095"/>
          <a:ext cx="392695" cy="392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DA406-163C-A84A-A31A-273F1CDB8C25}">
      <dsp:nvSpPr>
        <dsp:cNvPr id="0" name=""/>
        <dsp:cNvSpPr/>
      </dsp:nvSpPr>
      <dsp:spPr>
        <a:xfrm>
          <a:off x="501678" y="2041540"/>
          <a:ext cx="3204403" cy="31415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36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Changes to identity</a:t>
          </a:r>
        </a:p>
      </dsp:txBody>
      <dsp:txXfrm>
        <a:off x="501678" y="2041540"/>
        <a:ext cx="3204403" cy="314156"/>
      </dsp:txXfrm>
    </dsp:sp>
    <dsp:sp modelId="{1A6C443A-BC59-4CDB-9C19-6142B337FCFE}">
      <dsp:nvSpPr>
        <dsp:cNvPr id="0" name=""/>
        <dsp:cNvSpPr/>
      </dsp:nvSpPr>
      <dsp:spPr>
        <a:xfrm>
          <a:off x="305330" y="2002270"/>
          <a:ext cx="392695" cy="392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824BC-F9FC-4444-8E9E-6B8F8B63F5F9}">
      <dsp:nvSpPr>
        <dsp:cNvPr id="0" name=""/>
        <dsp:cNvSpPr/>
      </dsp:nvSpPr>
      <dsp:spPr>
        <a:xfrm>
          <a:off x="243262" y="2512715"/>
          <a:ext cx="3462818" cy="31415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362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Increased sense of belonging</a:t>
          </a:r>
        </a:p>
      </dsp:txBody>
      <dsp:txXfrm>
        <a:off x="243262" y="2512715"/>
        <a:ext cx="3462818" cy="314156"/>
      </dsp:txXfrm>
    </dsp:sp>
    <dsp:sp modelId="{58C3CE57-C4E2-4659-8489-7B3EC28F700D}">
      <dsp:nvSpPr>
        <dsp:cNvPr id="0" name=""/>
        <dsp:cNvSpPr/>
      </dsp:nvSpPr>
      <dsp:spPr>
        <a:xfrm>
          <a:off x="46915" y="2473445"/>
          <a:ext cx="392695" cy="392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467D0-2E39-3E48-B667-DC6EF5CE1CD5}">
      <dsp:nvSpPr>
        <dsp:cNvPr id="0" name=""/>
        <dsp:cNvSpPr/>
      </dsp:nvSpPr>
      <dsp:spPr>
        <a:xfrm>
          <a:off x="859304" y="0"/>
          <a:ext cx="3239132" cy="3239132"/>
        </a:xfrm>
        <a:prstGeom prst="diamond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5559-B2B2-374B-AA66-94ACE6E0CF4F}">
      <dsp:nvSpPr>
        <dsp:cNvPr id="0" name=""/>
        <dsp:cNvSpPr/>
      </dsp:nvSpPr>
      <dsp:spPr>
        <a:xfrm>
          <a:off x="1167021" y="307717"/>
          <a:ext cx="1263261" cy="126326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People centred</a:t>
          </a:r>
        </a:p>
      </dsp:txBody>
      <dsp:txXfrm>
        <a:off x="1228688" y="369384"/>
        <a:ext cx="1139927" cy="1139927"/>
      </dsp:txXfrm>
    </dsp:sp>
    <dsp:sp modelId="{3E064628-CBA3-B14A-A701-65AD27E79D60}">
      <dsp:nvSpPr>
        <dsp:cNvPr id="0" name=""/>
        <dsp:cNvSpPr/>
      </dsp:nvSpPr>
      <dsp:spPr>
        <a:xfrm>
          <a:off x="2527456" y="307717"/>
          <a:ext cx="1263261" cy="1263261"/>
        </a:xfrm>
        <a:prstGeom prst="roundRect">
          <a:avLst/>
        </a:prstGeom>
        <a:solidFill>
          <a:schemeClr val="accent1">
            <a:shade val="50000"/>
            <a:hueOff val="-40990"/>
            <a:satOff val="-6132"/>
            <a:lumOff val="225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Integrative</a:t>
          </a:r>
        </a:p>
      </dsp:txBody>
      <dsp:txXfrm>
        <a:off x="2589123" y="369384"/>
        <a:ext cx="1139927" cy="1139927"/>
      </dsp:txXfrm>
    </dsp:sp>
    <dsp:sp modelId="{A30464BC-2D95-314A-980C-DD58ABC1171C}">
      <dsp:nvSpPr>
        <dsp:cNvPr id="0" name=""/>
        <dsp:cNvSpPr/>
      </dsp:nvSpPr>
      <dsp:spPr>
        <a:xfrm>
          <a:off x="1167021" y="1668152"/>
          <a:ext cx="1263261" cy="1263261"/>
        </a:xfrm>
        <a:prstGeom prst="roundRect">
          <a:avLst/>
        </a:prstGeom>
        <a:solidFill>
          <a:schemeClr val="accent1">
            <a:shade val="50000"/>
            <a:hueOff val="-81980"/>
            <a:satOff val="-12264"/>
            <a:lumOff val="45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Adaptive</a:t>
          </a:r>
        </a:p>
      </dsp:txBody>
      <dsp:txXfrm>
        <a:off x="1228688" y="1729819"/>
        <a:ext cx="1139927" cy="1139927"/>
      </dsp:txXfrm>
    </dsp:sp>
    <dsp:sp modelId="{F0BC197B-FA2A-594D-B334-2B350B0C1DB8}">
      <dsp:nvSpPr>
        <dsp:cNvPr id="0" name=""/>
        <dsp:cNvSpPr/>
      </dsp:nvSpPr>
      <dsp:spPr>
        <a:xfrm>
          <a:off x="2527456" y="1668152"/>
          <a:ext cx="1263261" cy="1263261"/>
        </a:xfrm>
        <a:prstGeom prst="roundRect">
          <a:avLst/>
        </a:prstGeom>
        <a:solidFill>
          <a:schemeClr val="accent1">
            <a:shade val="50000"/>
            <a:hueOff val="-40990"/>
            <a:satOff val="-6132"/>
            <a:lumOff val="225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Collaborative</a:t>
          </a:r>
        </a:p>
      </dsp:txBody>
      <dsp:txXfrm>
        <a:off x="2589123" y="1729819"/>
        <a:ext cx="1139927" cy="113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1D768-E3B0-44E1-90C2-54E498AE82AF}" type="datetimeFigureOut">
              <a:rPr lang="en-AU" smtClean="0"/>
              <a:t>13/9/19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52F5-A1BB-4423-ACDD-5BD46981B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56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FC8-CA7A-47B7-B0EB-816A580517C9}" type="datetimeFigureOut">
              <a:rPr lang="en-AU" smtClean="0"/>
              <a:t>13/9/19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053E-8DFE-4886-BD41-97119B65FF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578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99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dirty="0">
                <a:ea typeface="Calibri" panose="020F0502020204030204" pitchFamily="34" charset="0"/>
                <a:cs typeface="Arial" panose="020B0604020202020204" pitchFamily="34" charset="0"/>
              </a:rPr>
              <a:t>The ripple effect of a job is powerful. </a:t>
            </a:r>
          </a:p>
          <a:p>
            <a:endParaRPr lang="en-AU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altLang="en-US" dirty="0">
                <a:ea typeface="Calibri" panose="020F0502020204030204" pitchFamily="34" charset="0"/>
                <a:cs typeface="Arial" panose="020B0604020202020204" pitchFamily="34" charset="0"/>
              </a:rPr>
              <a:t>When social enterprises like Jigsaw give people like Chem a job, we leverage all of the talent available to our country. The individual has a sense of belonging and purpose, families and communities are stronger, and so is society.</a:t>
            </a:r>
            <a:endParaRPr lang="en-AU" altLang="en-US" dirty="0"/>
          </a:p>
          <a:p>
            <a:endParaRPr lang="en-AU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857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971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016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401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443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830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7053E-8DFE-4886-BD41-97119B65FF0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33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nburn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623" y="1290909"/>
            <a:ext cx="11488755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strike="noStrike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623" y="3586928"/>
            <a:ext cx="11488755" cy="2388859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5942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>
                <a:solidFill>
                  <a:schemeClr val="tx1"/>
                </a:solidFill>
              </a:rPr>
              <a:t>CRICOS</a:t>
            </a:r>
            <a:r>
              <a:rPr lang="en-AU" sz="800" baseline="0" dirty="0">
                <a:solidFill>
                  <a:schemeClr val="tx1"/>
                </a:solidFill>
              </a:rPr>
              <a:t> 00111D</a:t>
            </a:r>
          </a:p>
          <a:p>
            <a:pPr algn="r"/>
            <a:r>
              <a:rPr lang="en-AU" sz="800" baseline="0" dirty="0">
                <a:solidFill>
                  <a:schemeClr val="tx1"/>
                </a:solidFill>
              </a:rPr>
              <a:t>TOID 3059</a:t>
            </a:r>
            <a:endParaRPr lang="en-AU" sz="8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212" y="6176964"/>
            <a:ext cx="2743200" cy="5445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620" y="0"/>
            <a:ext cx="545168" cy="1090336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  <p:pic>
        <p:nvPicPr>
          <p:cNvPr id="9" name="Picture 8" descr="KNOWING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878" y="6177568"/>
            <a:ext cx="543910" cy="543910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9256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8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5486400"/>
            <a:ext cx="4665555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946" y="5358064"/>
            <a:ext cx="7127055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2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AF88-7A02-4302-BACF-B10722F5B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72BBD-B22E-488C-857B-2D74F62D2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E195-ABFE-4EA6-832A-E2136B09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8A3B9-392F-4E2D-93F4-53B1C5D7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D8F8-5D54-414C-A596-F3A803F8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18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76E1-737D-4AF3-A7B9-D97EC21F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411D-0D10-4336-B368-ACDC7D228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02672-DA64-4D46-AA18-D6B02E0D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7C80-D3E1-4898-A8AD-08FA623C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3A56-7928-4783-A65D-63D5F9E2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7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D676-5C9D-4BED-B3AE-F228701B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E8380-FCD7-48E4-9B95-02BE8D459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626C3-4A79-47A2-A575-38CACD8D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6E58E-1EC6-49DF-BDD8-6B0AE40D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B31A-7C46-47CE-990F-F7E1BCCF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25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E678-3B0A-4A19-9B22-83A940CB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A025-F33E-47E9-B538-4C60E59F3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85137-C3B6-4E87-89CC-E94263642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54D0B-CDE7-4637-9654-411BF3E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473AA-61BD-4899-BD07-8C5C650B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E7D4F-4F1C-409B-88CF-9E1A33D4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6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493A-69C5-404A-8899-78743E76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E1064-1C82-4B97-A637-840C89CE8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32C1E-6560-446B-AB5C-97F38774E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8AC06-3D14-47DF-9E86-5C74A4660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BED63-50BE-4143-9918-FEC865011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11AF6D-5FF7-48F7-835A-AEAA84A5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7C919-9512-4B1C-B6D1-422C5D44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838A7-DBEC-4B53-8D5D-62EF50CC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68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E540-5232-430B-809A-0A58AF8C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A57FB-A9D3-493E-947C-EF428ECE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2662E-9BE9-457D-B059-6BCA590B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6BDE5-D075-4508-BB66-53FC5DB4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82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10A78-8332-4AC8-9055-BD44E3C3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22CC6-17EF-400D-BD7E-BB3BD636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D9C9F-8035-4B37-BF77-8F1F748D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18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B4C0-B506-4EF8-91AD-75EFF4D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9BD6-EFD9-4CA8-BDD8-AA549B80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B9FD6-D76D-48E5-AC7D-7C97B96CC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6FC5-AF67-418E-9085-752EEBCF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5DBF2-01C7-4500-ADB3-FB59263D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97B95-6979-44C7-8D27-877DF4A1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71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38697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4010765"/>
            <a:ext cx="11488755" cy="8455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18" y="4873073"/>
            <a:ext cx="11496165" cy="11414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4757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3985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2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059F-F98B-4554-BEE0-D8E8A035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F4572-AB15-48A1-8106-4246469C5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CBB23-0E6A-455F-9879-92DD608B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DD309-7603-48B7-9028-706DC07E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C8070-2F67-4285-81E5-F856481B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00D5F-4E60-4D12-8A8D-854B8DF4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11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39B0-73E3-4CC7-B6BD-59D57BEB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F7F83-8206-4BDB-ADDD-AFE37B94E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DF08C-712C-4CA4-8704-31C8BEED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2A78B-834C-42A1-9380-7ADF1ED9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4D49-45D3-4548-B546-51A71493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886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1A6E3-A165-4383-88FA-00EC8CBF3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0A709-F26C-4E88-8F65-74D65376A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46ABC-6933-4B05-9160-6DD38CF0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FD38A-B6E4-4A87-8382-03171BC9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EC935-65D3-44A8-9405-B141A17D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2800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1229710"/>
            <a:ext cx="11488755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552" y="3649334"/>
            <a:ext cx="9144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201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10" name="Picture 9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1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12" y="1509387"/>
            <a:ext cx="11503576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890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13" y="1509387"/>
            <a:ext cx="5675588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09387"/>
            <a:ext cx="5675589" cy="4536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957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13" y="2333299"/>
            <a:ext cx="5675588" cy="3728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333299"/>
            <a:ext cx="5675589" cy="372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44211" y="1509387"/>
            <a:ext cx="5675588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172199" y="1509387"/>
            <a:ext cx="56755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408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7329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1177647"/>
            <a:ext cx="11490877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12" y="3335008"/>
            <a:ext cx="11490877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4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46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tudents">
    <p:bg>
      <p:bgPr>
        <a:blipFill dpi="0" rotWithShape="1">
          <a:blip r:embed="rId2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" y="-8484"/>
            <a:ext cx="5708820" cy="3805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/>
          <a:stretch/>
        </p:blipFill>
        <p:spPr>
          <a:xfrm>
            <a:off x="3542894" y="0"/>
            <a:ext cx="4683474" cy="379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647"/>
          <a:stretch/>
        </p:blipFill>
        <p:spPr>
          <a:xfrm>
            <a:off x="7833575" y="8358"/>
            <a:ext cx="4358425" cy="38058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4010765"/>
            <a:ext cx="11488755" cy="8455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18" y="4873073"/>
            <a:ext cx="11496165" cy="11414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4757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3985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winburne Logo 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6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5486400"/>
            <a:ext cx="4665555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946" y="5358064"/>
            <a:ext cx="7127055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1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23" y="1229710"/>
            <a:ext cx="11488755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552" y="3649334"/>
            <a:ext cx="9144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52010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3059</a:t>
            </a:r>
            <a:endParaRPr lang="en-AU" sz="800" dirty="0"/>
          </a:p>
        </p:txBody>
      </p:sp>
      <p:pic>
        <p:nvPicPr>
          <p:cNvPr id="9" name="Picture 8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12" y="1509387"/>
            <a:ext cx="11503576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78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13" y="1509387"/>
            <a:ext cx="5675588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09387"/>
            <a:ext cx="5675589" cy="4536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50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213" y="2333299"/>
            <a:ext cx="5675588" cy="3728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333299"/>
            <a:ext cx="5675589" cy="372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44211" y="1509387"/>
            <a:ext cx="5675588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172199" y="1509387"/>
            <a:ext cx="56755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58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212" y="183825"/>
            <a:ext cx="11503576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52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1177647"/>
            <a:ext cx="11490877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12" y="3335008"/>
            <a:ext cx="11490877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10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90000" rIns="91440" bIns="90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212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KNOWING Logo 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878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212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8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4" r:id="rId5"/>
    <p:sldLayoutId id="2147483651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47C6A-9996-421B-8AD2-EBC921FC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20904-974C-4059-8CE0-B501250F8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BB0-1D91-4EC4-8263-6132F77AD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C6A-17E5-4971-B3C6-8C68A16E973C}" type="datetimeFigureOut">
              <a:rPr lang="en-AU" smtClean="0"/>
              <a:t>13/9/19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F4E7-D14D-4DF2-8411-67D6819E2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30EC-A3B1-4D9F-8BA5-CCD3A2B4D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1AF-0BCD-417A-B190-7A0F6E345B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9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212" y="6176964"/>
            <a:ext cx="27432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4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1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9DEA2-3F34-4B2A-A461-B7BD234DA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90" y="21596"/>
            <a:ext cx="9538752" cy="6836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28D29-7C81-4FE4-BA55-A2A564A2FC12}"/>
              </a:ext>
            </a:extLst>
          </p:cNvPr>
          <p:cNvSpPr/>
          <p:nvPr/>
        </p:nvSpPr>
        <p:spPr>
          <a:xfrm>
            <a:off x="1561822" y="6093775"/>
            <a:ext cx="1448356" cy="487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8EA03-25F8-4D6E-A8D1-1D64DDCA4F9C}"/>
              </a:ext>
            </a:extLst>
          </p:cNvPr>
          <p:cNvSpPr/>
          <p:nvPr/>
        </p:nvSpPr>
        <p:spPr>
          <a:xfrm>
            <a:off x="1359149" y="6102979"/>
            <a:ext cx="615707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700" b="1" dirty="0"/>
              <a:t>Lisa Waldron, Westpac Foundation and Joanne Qian, CSI-S</a:t>
            </a:r>
          </a:p>
        </p:txBody>
      </p:sp>
    </p:spTree>
    <p:extLst>
      <p:ext uri="{BB962C8B-B14F-4D97-AF65-F5344CB8AC3E}">
        <p14:creationId xmlns:p14="http://schemas.microsoft.com/office/powerpoint/2010/main" val="102037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DFC9-BF44-4F08-99DD-B4E097CA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Research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31E42-B710-421D-82FA-87457291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12" y="1617786"/>
            <a:ext cx="5432334" cy="9759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2900" i="1" dirty="0"/>
              <a:t>Summary report:</a:t>
            </a:r>
          </a:p>
          <a:p>
            <a:pPr marL="0" indent="0">
              <a:buNone/>
            </a:pPr>
            <a:r>
              <a:rPr lang="en-AU" sz="2500" dirty="0"/>
              <a:t>https://www.westpac.com.au/news/in-depth/2019/08/why-social-job-gains-mean-so-much/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27E0E-7CF5-42AA-91BB-AEA04F6A7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65" y="6107430"/>
            <a:ext cx="4090163" cy="7478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AF8FF-16BB-A64E-9568-C6B44467F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1" y="2702129"/>
            <a:ext cx="5457033" cy="388330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F27327-E9F1-FC4E-ADA4-836A3D98AE42}"/>
              </a:ext>
            </a:extLst>
          </p:cNvPr>
          <p:cNvSpPr txBox="1">
            <a:spLocks/>
          </p:cNvSpPr>
          <p:nvPr/>
        </p:nvSpPr>
        <p:spPr>
          <a:xfrm>
            <a:off x="6096000" y="1617785"/>
            <a:ext cx="6096000" cy="422030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768"/>
              </a:spcBef>
              <a:buFontTx/>
              <a:buBlip>
                <a:blip r:embed="rId5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buFont typeface="Open Sans" panose="020B0606030504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i="1" dirty="0"/>
              <a:t>Full evidence review:</a:t>
            </a:r>
          </a:p>
          <a:p>
            <a:pPr marL="0" indent="0">
              <a:buFontTx/>
              <a:buNone/>
            </a:pPr>
            <a:endParaRPr lang="en-AU" sz="1800" dirty="0"/>
          </a:p>
          <a:p>
            <a:pPr marL="0" indent="0">
              <a:lnSpc>
                <a:spcPct val="140000"/>
              </a:lnSpc>
              <a:buFontTx/>
              <a:buNone/>
            </a:pPr>
            <a:r>
              <a:rPr lang="en-AU" sz="1800" dirty="0"/>
              <a:t>Qian, Joanne; </a:t>
            </a:r>
            <a:r>
              <a:rPr lang="en-AU" sz="1800" dirty="0" err="1"/>
              <a:t>Riseley</a:t>
            </a:r>
            <a:r>
              <a:rPr lang="en-AU" sz="1800" dirty="0"/>
              <a:t>, Emma and </a:t>
            </a:r>
            <a:r>
              <a:rPr lang="en-AU" sz="1800" dirty="0" err="1"/>
              <a:t>Barraket</a:t>
            </a:r>
            <a:r>
              <a:rPr lang="en-AU" sz="1800" dirty="0"/>
              <a:t>, Jo. (2019). </a:t>
            </a:r>
            <a:r>
              <a:rPr lang="en-AU" sz="1800" i="1" dirty="0"/>
              <a:t>Do employment-focused social enterprises provide a pathway out of disadvantage? An evidence review</a:t>
            </a:r>
            <a:r>
              <a:rPr lang="en-AU" sz="1800" dirty="0"/>
              <a:t>. Australia: The Centre for Social Impact Swinburne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AU" sz="1800" dirty="0"/>
              <a:t>Available at https://apo.org.au/node/251711</a:t>
            </a:r>
          </a:p>
        </p:txBody>
      </p:sp>
    </p:spTree>
    <p:extLst>
      <p:ext uri="{BB962C8B-B14F-4D97-AF65-F5344CB8AC3E}">
        <p14:creationId xmlns:p14="http://schemas.microsoft.com/office/powerpoint/2010/main" val="334082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6306-2406-42F5-8585-1E0AD2A6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62" y="1071035"/>
            <a:ext cx="11324875" cy="38924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AU" dirty="0">
                <a:solidFill>
                  <a:schemeClr val="tx1"/>
                </a:solidFill>
              </a:rPr>
              <a:t>Westpac Foundation’s goal is to 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help change </a:t>
            </a:r>
            <a:r>
              <a:rPr lang="en-AU" dirty="0"/>
              <a:t>100,000 lives </a:t>
            </a:r>
            <a:r>
              <a:rPr lang="en-AU" dirty="0">
                <a:solidFill>
                  <a:schemeClr val="tx1"/>
                </a:solidFill>
              </a:rPr>
              <a:t>for the better 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and help social enterprises create 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/>
              <a:t>10,000 jobs </a:t>
            </a:r>
            <a:r>
              <a:rPr lang="en-AU" dirty="0">
                <a:solidFill>
                  <a:schemeClr val="tx1"/>
                </a:solidFill>
              </a:rPr>
              <a:t>in Australia by 2030.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40004-5514-4F77-AA46-F59ADC413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05" y="6114104"/>
            <a:ext cx="4090163" cy="7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7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B29D81-C8F0-4CA7-A6E1-272D40454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4219" r="19930" b="4206"/>
          <a:stretch/>
        </p:blipFill>
        <p:spPr>
          <a:xfrm>
            <a:off x="794629" y="21149"/>
            <a:ext cx="10363200" cy="683685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6C027-C595-4C99-A06F-5312E68A5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05" y="6103944"/>
            <a:ext cx="4090163" cy="7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3F1A-B31E-48AF-8F21-2EE236F3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2" y="1520398"/>
            <a:ext cx="11503576" cy="1325563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AU" altLang="en-US" sz="4000" dirty="0">
                <a:ea typeface="Calibri" panose="020F0502020204030204" pitchFamily="34" charset="0"/>
                <a:cs typeface="Arial" panose="020B0604020202020204" pitchFamily="34" charset="0"/>
              </a:rPr>
              <a:t>The ripple effect of a job is powerful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6A876-7F31-4EEE-AC47-A5B4A7FF3E0E}"/>
              </a:ext>
            </a:extLst>
          </p:cNvPr>
          <p:cNvSpPr/>
          <p:nvPr/>
        </p:nvSpPr>
        <p:spPr>
          <a:xfrm>
            <a:off x="1879600" y="2845961"/>
            <a:ext cx="9042400" cy="104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8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The individual has a sense of belonging and purpose, families and communities are stronger, and so is society.</a:t>
            </a:r>
            <a:endParaRPr lang="en-AU" sz="28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6F689-7FE6-4470-A78B-E5A6A6032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05" y="6103944"/>
            <a:ext cx="4090163" cy="7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Do employment-focused social enterprises provide a pathway out of disadvantage? An evidence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44212" y="1908053"/>
            <a:ext cx="11847788" cy="373660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i="1" dirty="0"/>
              <a:t>Research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i="1" dirty="0"/>
              <a:t>Key findings</a:t>
            </a:r>
          </a:p>
          <a:p>
            <a:pPr lvl="1"/>
            <a:r>
              <a:rPr lang="en-AU" sz="2400" dirty="0"/>
              <a:t>Impacts of employment: a pathway out of disadvantage </a:t>
            </a:r>
          </a:p>
          <a:p>
            <a:pPr lvl="1"/>
            <a:r>
              <a:rPr lang="en-AU" sz="2400" dirty="0"/>
              <a:t>Employment-focused social enterprises as an alternative approach</a:t>
            </a:r>
          </a:p>
          <a:p>
            <a:pPr lvl="1"/>
            <a:r>
              <a:rPr lang="en-AU" sz="2400" dirty="0"/>
              <a:t>How effective are social enterprise employment pathways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7D54F-B7C8-44F9-A4C0-A7CB9353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05" y="6103944"/>
            <a:ext cx="4090163" cy="7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5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31" y="150000"/>
            <a:ext cx="11503576" cy="1325563"/>
          </a:xfrm>
        </p:spPr>
        <p:txBody>
          <a:bodyPr>
            <a:normAutofit/>
          </a:bodyPr>
          <a:lstStyle/>
          <a:p>
            <a:r>
              <a:rPr lang="en-AU" sz="3600" dirty="0"/>
              <a:t>Impacts of employment: a pathway out of disadvantage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EFC0E-DEE7-4232-B7DE-BDED2E98B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05" y="6097270"/>
            <a:ext cx="4090163" cy="747811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6C45597-3ED7-D74D-9D7C-1E3F128888CB}"/>
              </a:ext>
            </a:extLst>
          </p:cNvPr>
          <p:cNvSpPr txBox="1">
            <a:spLocks/>
          </p:cNvSpPr>
          <p:nvPr/>
        </p:nvSpPr>
        <p:spPr>
          <a:xfrm>
            <a:off x="422532" y="1828346"/>
            <a:ext cx="5890346" cy="50296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768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buFont typeface="Open Sans" panose="020B0606030504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Theoretic underpinning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individual value of employment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social value of employment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Empirical evidence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Benefits of employment, or negative impacts of un(der)employment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Importance to meaningful employment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25B7B6-3DEC-C045-B51A-95FDE8CB04D2}"/>
              </a:ext>
            </a:extLst>
          </p:cNvPr>
          <p:cNvGrpSpPr/>
          <p:nvPr/>
        </p:nvGrpSpPr>
        <p:grpSpPr>
          <a:xfrm>
            <a:off x="7179566" y="1828346"/>
            <a:ext cx="5012434" cy="3242418"/>
            <a:chOff x="7179566" y="1828346"/>
            <a:chExt cx="5012434" cy="32424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4B63B4-E87C-1F43-B9B1-83E3E7F71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566" y="1828346"/>
              <a:ext cx="5012434" cy="32424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839346-D10E-314C-B129-078DBCA8A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236" y="4724385"/>
              <a:ext cx="1513803" cy="346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28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2" y="66198"/>
            <a:ext cx="11503576" cy="1325563"/>
          </a:xfrm>
        </p:spPr>
        <p:txBody>
          <a:bodyPr>
            <a:normAutofit/>
          </a:bodyPr>
          <a:lstStyle/>
          <a:p>
            <a:r>
              <a:rPr lang="en-AU" sz="3600" dirty="0"/>
              <a:t>Employment-focused social enterprise: an alternative approach to mainstream solutions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EFC0E-DEE7-4232-B7DE-BDED2E98B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65" y="6107430"/>
            <a:ext cx="4090163" cy="747811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B3CC12C-1F04-344F-88BE-4A2489C9EC6E}"/>
              </a:ext>
            </a:extLst>
          </p:cNvPr>
          <p:cNvSpPr txBox="1">
            <a:spLocks/>
          </p:cNvSpPr>
          <p:nvPr/>
        </p:nvSpPr>
        <p:spPr>
          <a:xfrm>
            <a:off x="344212" y="1590205"/>
            <a:ext cx="11847790" cy="215939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768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buFont typeface="Open Sans" panose="020B0606030504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Demand for meaningful employment in Australia</a:t>
            </a:r>
          </a:p>
          <a:p>
            <a:r>
              <a:rPr lang="en-US" sz="2400" dirty="0"/>
              <a:t>The important role that employment-focused social enterprises are playing to support people experiencing disadvantage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817CBC-1FD8-DA4D-BDAE-B14B8E7BA3B1}"/>
              </a:ext>
            </a:extLst>
          </p:cNvPr>
          <p:cNvGrpSpPr/>
          <p:nvPr/>
        </p:nvGrpSpPr>
        <p:grpSpPr>
          <a:xfrm>
            <a:off x="344211" y="4070004"/>
            <a:ext cx="7646237" cy="2513676"/>
            <a:chOff x="344211" y="1649653"/>
            <a:chExt cx="8349623" cy="2588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DE2E8A-A2D4-5244-8B05-240ADA983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" b="84040"/>
            <a:stretch/>
          </p:blipFill>
          <p:spPr>
            <a:xfrm>
              <a:off x="344211" y="1649653"/>
              <a:ext cx="8349623" cy="5972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EAE6FF-29CA-1D40-9115-E9656D2D8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99" r="1135"/>
            <a:stretch/>
          </p:blipFill>
          <p:spPr>
            <a:xfrm>
              <a:off x="344211" y="2246890"/>
              <a:ext cx="8349623" cy="1991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99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How effective are social enterprise employment pathways?</a:t>
            </a:r>
          </a:p>
        </p:txBody>
      </p:sp>
      <p:sp>
        <p:nvSpPr>
          <p:cNvPr id="14" name="Content Placeholder 6"/>
          <p:cNvSpPr txBox="1">
            <a:spLocks noGrp="1"/>
          </p:cNvSpPr>
          <p:nvPr>
            <p:ph idx="4294967295"/>
          </p:nvPr>
        </p:nvSpPr>
        <p:spPr>
          <a:xfrm>
            <a:off x="752962" y="5200639"/>
            <a:ext cx="6946321" cy="165736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768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buFont typeface="Open Sans" panose="020B0606030504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AU" sz="1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Economics benefits of employment-focused social enterprises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A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Challenges for economic measures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A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Studies on labour productivity, costs, and social benefits of employment-focused social enterprises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2963" y="1322988"/>
            <a:ext cx="6999122" cy="3766676"/>
            <a:chOff x="439612" y="1784313"/>
            <a:chExt cx="5864472" cy="3342335"/>
          </a:xfrm>
        </p:grpSpPr>
        <p:grpSp>
          <p:nvGrpSpPr>
            <p:cNvPr id="13" name="Group 12"/>
            <p:cNvGrpSpPr/>
            <p:nvPr/>
          </p:nvGrpSpPr>
          <p:grpSpPr>
            <a:xfrm>
              <a:off x="3674207" y="2235022"/>
              <a:ext cx="2629876" cy="1860556"/>
              <a:chOff x="3348893" y="2235022"/>
              <a:chExt cx="2594389" cy="2108378"/>
            </a:xfrm>
          </p:grpSpPr>
          <p:sp>
            <p:nvSpPr>
              <p:cNvPr id="7" name="Text Box 57"/>
              <p:cNvSpPr txBox="1"/>
              <p:nvPr/>
            </p:nvSpPr>
            <p:spPr>
              <a:xfrm>
                <a:off x="3348893" y="2235022"/>
                <a:ext cx="2594389" cy="35414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AU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Community-level employment outcomes </a:t>
                </a:r>
              </a:p>
            </p:txBody>
          </p:sp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111436083"/>
                  </p:ext>
                </p:extLst>
              </p:nvPr>
            </p:nvGraphicFramePr>
            <p:xfrm>
              <a:off x="3348893" y="2700757"/>
              <a:ext cx="2550745" cy="16426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p:grpSp>
        <p:grpSp>
          <p:nvGrpSpPr>
            <p:cNvPr id="10" name="Group 9"/>
            <p:cNvGrpSpPr/>
            <p:nvPr/>
          </p:nvGrpSpPr>
          <p:grpSpPr>
            <a:xfrm>
              <a:off x="439612" y="2235022"/>
              <a:ext cx="3137226" cy="2891626"/>
              <a:chOff x="621151" y="2481207"/>
              <a:chExt cx="3541476" cy="3764457"/>
            </a:xfrm>
          </p:grpSpPr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3916799510"/>
                  </p:ext>
                </p:extLst>
              </p:nvPr>
            </p:nvGraphicFramePr>
            <p:xfrm>
              <a:off x="621151" y="2798577"/>
              <a:ext cx="3541475" cy="34470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sp>
            <p:nvSpPr>
              <p:cNvPr id="9" name="Text Box 57"/>
              <p:cNvSpPr txBox="1"/>
              <p:nvPr/>
            </p:nvSpPr>
            <p:spPr>
              <a:xfrm>
                <a:off x="621153" y="2481207"/>
                <a:ext cx="3541474" cy="406852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AU" sz="1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Individual</a:t>
                </a:r>
                <a:r>
                  <a:rPr lang="en-AU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-level employment outcomes </a:t>
                </a: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439613" y="1784313"/>
              <a:ext cx="5864471" cy="312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i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Employment outcomes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D6AAF56-4F20-46D3-8259-34BBC14383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2905" y="6107430"/>
            <a:ext cx="4090163" cy="7478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DC515B-8D80-FA40-85B7-AA7BC3EDC0D0}"/>
              </a:ext>
            </a:extLst>
          </p:cNvPr>
          <p:cNvGrpSpPr/>
          <p:nvPr/>
        </p:nvGrpSpPr>
        <p:grpSpPr>
          <a:xfrm>
            <a:off x="7460063" y="1834882"/>
            <a:ext cx="4957740" cy="3733230"/>
            <a:chOff x="6890048" y="1633205"/>
            <a:chExt cx="5720084" cy="3837751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9C29E756-0D8E-3D41-BAD7-1C74A5FA3D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75706723"/>
                </p:ext>
              </p:extLst>
            </p:nvPr>
          </p:nvGraphicFramePr>
          <p:xfrm>
            <a:off x="6890048" y="2141136"/>
            <a:ext cx="5720084" cy="33298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3E0AC26-AAB4-D948-9BF0-3B0EF7430434}"/>
                </a:ext>
              </a:extLst>
            </p:cNvPr>
            <p:cNvSpPr/>
            <p:nvPr/>
          </p:nvSpPr>
          <p:spPr>
            <a:xfrm>
              <a:off x="7956467" y="1633205"/>
              <a:ext cx="3744211" cy="34213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i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Effective social enterprise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45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Implications and discussion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6376988" y="1546633"/>
            <a:ext cx="5925848" cy="5554811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Autofit/>
          </a:bodyPr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768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buFont typeface="Open Sans" panose="020B0606030504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7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Open Sans" panose="020B0606030504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support social enterprises to grow and scale, we need to further develop our knowledge on:</a:t>
            </a:r>
            <a:endParaRPr lang="en-US" sz="1800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Community level outcomes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longer term social impacts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organisational mechanisms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Call for future research: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Comparative studies and longitudinal studies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Social finance options</a:t>
            </a:r>
          </a:p>
        </p:txBody>
      </p:sp>
      <p:sp>
        <p:nvSpPr>
          <p:cNvPr id="10" name="Text Box 27"/>
          <p:cNvSpPr txBox="1"/>
          <p:nvPr/>
        </p:nvSpPr>
        <p:spPr>
          <a:xfrm>
            <a:off x="678318" y="2700835"/>
            <a:ext cx="4676195" cy="71995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Philanthropy and social enterprise in Australia</a:t>
            </a:r>
            <a:endParaRPr lang="en-AU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/>
          <p:nvPr/>
        </p:nvSpPr>
        <p:spPr>
          <a:xfrm>
            <a:off x="669528" y="3710937"/>
            <a:ext cx="4676194" cy="71995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Measuring employment outcomes</a:t>
            </a:r>
            <a:endParaRPr lang="en-AU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7"/>
          <p:cNvSpPr txBox="1"/>
          <p:nvPr/>
        </p:nvSpPr>
        <p:spPr>
          <a:xfrm>
            <a:off x="669527" y="1690733"/>
            <a:ext cx="4676195" cy="71995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Challenges and opportunities for employment-focused social enterprises</a:t>
            </a:r>
            <a:endParaRPr lang="en-AU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278BE-B9B3-4DE0-A388-DDD95144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45" y="6107430"/>
            <a:ext cx="4090163" cy="7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9401"/>
      </p:ext>
    </p:extLst>
  </p:cSld>
  <p:clrMapOvr>
    <a:masterClrMapping/>
  </p:clrMapOvr>
</p:sld>
</file>

<file path=ppt/theme/theme1.xml><?xml version="1.0" encoding="utf-8"?>
<a:theme xmlns:a="http://schemas.openxmlformats.org/drawingml/2006/main" name="Swinburne - Colourful Titles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-wide-PPT-Template_JF" id="{EFF4B9AF-445E-B24D-B9E2-CEAE88E6D320}" vid="{B82A644C-67A5-7A49-B22A-388D8BB74B9E}"/>
    </a:ext>
  </a:extLst>
</a:theme>
</file>

<file path=ppt/theme/theme2.xml><?xml version="1.0" encoding="utf-8"?>
<a:theme xmlns:a="http://schemas.openxmlformats.org/drawingml/2006/main" name="Swinburne - Light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-wide-PPT-Template_JF" id="{EFF4B9AF-445E-B24D-B9E2-CEAE88E6D320}" vid="{F5905175-A8BD-D240-BABC-54D7B2FE8EE3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winburne - Dark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-wide-PPT-Template_JF" id="{EFF4B9AF-445E-B24D-B9E2-CEAE88E6D320}" vid="{9ECE9064-D06A-8749-A6C2-4D09428F76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4EDDC8245174EB564210F49F4D74C" ma:contentTypeVersion="11" ma:contentTypeDescription="Create a new document." ma:contentTypeScope="" ma:versionID="23ccffe69ccc542de79a78aae589896d">
  <xsd:schema xmlns:xsd="http://www.w3.org/2001/XMLSchema" xmlns:xs="http://www.w3.org/2001/XMLSchema" xmlns:p="http://schemas.microsoft.com/office/2006/metadata/properties" xmlns:ns3="b0b55c9d-4b63-4baf-8b4a-a7d51264cc40" xmlns:ns4="66b7cb45-05ab-44d7-8317-2acee9e26d66" targetNamespace="http://schemas.microsoft.com/office/2006/metadata/properties" ma:root="true" ma:fieldsID="ab2ef4bd0f5168bb154e540d8d1d9e54" ns3:_="" ns4:_="">
    <xsd:import namespace="b0b55c9d-4b63-4baf-8b4a-a7d51264cc40"/>
    <xsd:import namespace="66b7cb45-05ab-44d7-8317-2acee9e26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55c9d-4b63-4baf-8b4a-a7d51264cc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7cb45-05ab-44d7-8317-2acee9e26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0B9CD3-ABF5-419A-9E0F-40BCE9C3E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55c9d-4b63-4baf-8b4a-a7d51264cc40"/>
    <ds:schemaRef ds:uri="66b7cb45-05ab-44d7-8317-2acee9e26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EE475C-E01F-4251-9A46-D933E46CE7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76624-2FB9-4D1A-9BDE-C1C2FFAA672C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66b7cb45-05ab-44d7-8317-2acee9e26d66"/>
    <ds:schemaRef ds:uri="http://schemas.microsoft.com/office/infopath/2007/PartnerControls"/>
    <ds:schemaRef ds:uri="http://schemas.openxmlformats.org/package/2006/metadata/core-properties"/>
    <ds:schemaRef ds:uri="b0b55c9d-4b63-4baf-8b4a-a7d51264cc4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Swinburne-wide-PPT-Template_JF</Template>
  <TotalTime>6115</TotalTime>
  <Words>431</Words>
  <Application>Microsoft Macintosh PowerPoint</Application>
  <PresentationFormat>Widescreen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Open Sans Extrabold</vt:lpstr>
      <vt:lpstr>Wingdings</vt:lpstr>
      <vt:lpstr>Swinburne - Colourful Titles</vt:lpstr>
      <vt:lpstr>Swinburne - Light</vt:lpstr>
      <vt:lpstr>Custom Design</vt:lpstr>
      <vt:lpstr>Swinburne - Dark</vt:lpstr>
      <vt:lpstr>PowerPoint Presentation</vt:lpstr>
      <vt:lpstr>Westpac Foundation’s goal is to  help change 100,000 lives for the better  and help social enterprises create  10,000 jobs in Australia by 2030.</vt:lpstr>
      <vt:lpstr>PowerPoint Presentation</vt:lpstr>
      <vt:lpstr>The ripple effect of a job is powerful </vt:lpstr>
      <vt:lpstr>Do employment-focused social enterprises provide a pathway out of disadvantage? An evidence review</vt:lpstr>
      <vt:lpstr>Impacts of employment: a pathway out of disadvantage</vt:lpstr>
      <vt:lpstr>Employment-focused social enterprise: an alternative approach to mainstream solutions</vt:lpstr>
      <vt:lpstr>How effective are social enterprise employment pathways?</vt:lpstr>
      <vt:lpstr>Implications and discussion</vt:lpstr>
      <vt:lpstr>Research output</vt:lpstr>
    </vt:vector>
  </TitlesOfParts>
  <Company>Swinburne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Swinburne PPT Template</dc:title>
  <dc:creator>Joanne Qian</dc:creator>
  <cp:lastModifiedBy>Julie Tucker</cp:lastModifiedBy>
  <cp:revision>115</cp:revision>
  <dcterms:created xsi:type="dcterms:W3CDTF">2018-07-11T05:19:44Z</dcterms:created>
  <dcterms:modified xsi:type="dcterms:W3CDTF">2019-09-12T22:57:08Z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0x010100A144EDDC8245174EB564210F49F4D74C</vt:lpwstr>
  </property>
</Properties>
</file>